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62" r:id="rId3"/>
    <p:sldId id="257" r:id="rId4"/>
    <p:sldId id="258" r:id="rId5"/>
    <p:sldId id="263" r:id="rId6"/>
    <p:sldId id="265" r:id="rId7"/>
    <p:sldId id="259" r:id="rId8"/>
    <p:sldId id="260" r:id="rId9"/>
    <p:sldId id="264" r:id="rId10"/>
    <p:sldId id="261" r:id="rId11"/>
    <p:sldId id="275" r:id="rId12"/>
    <p:sldId id="274" r:id="rId13"/>
    <p:sldId id="276" r:id="rId14"/>
    <p:sldId id="270" r:id="rId15"/>
    <p:sldId id="273" r:id="rId16"/>
    <p:sldId id="271" r:id="rId17"/>
    <p:sldId id="266" r:id="rId18"/>
    <p:sldId id="267" r:id="rId19"/>
    <p:sldId id="268" r:id="rId20"/>
    <p:sldId id="269" r:id="rId21"/>
    <p:sldId id="272"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60" d="100"/>
          <a:sy n="60" d="100"/>
        </p:scale>
        <p:origin x="-2250" y="-6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neenf\Downloads\Manila%20Average%20Performance%20-%20Final%20Marc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nl\files\Manila\Employee\siddhartzs\Manila%20Average%20Performance%20-%20Final%20Marc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neenf\Downloads\Manila%20Average%20Performance%20-%20Final%20Marc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neenf\Downloads\Manila%20Average%20Performance%20-%20Final%20Marc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aneenf\Downloads\Manila%20Average%20Performance%20-%20Final%20Marc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aneenf\Downloads\Manila%20Average%20Performance%20-%20Final%20Marc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Attendance % - Live Associates</a:t>
            </a:r>
          </a:p>
        </c:rich>
      </c:tx>
      <c:layout/>
    </c:title>
    <c:view3D>
      <c:rAngAx val="1"/>
    </c:view3D>
    <c:plotArea>
      <c:layout/>
      <c:bar3DChart>
        <c:barDir val="col"/>
        <c:grouping val="clustered"/>
        <c:ser>
          <c:idx val="0"/>
          <c:order val="0"/>
          <c:tx>
            <c:strRef>
              <c:f>'[Manila Average Performance - Final March.xlsx]Final Working'!$F$1</c:f>
              <c:strCache>
                <c:ptCount val="1"/>
                <c:pt idx="0">
                  <c:v>Attendance %</c:v>
                </c:pt>
              </c:strCache>
            </c:strRef>
          </c:tx>
          <c:dLbls>
            <c:showVal val="1"/>
          </c:dLbls>
          <c:cat>
            <c:strRef>
              <c:f>'[Manila Average Performance - Final March.xlsx]Final Working'!$B$2:$B$11</c:f>
              <c:strCache>
                <c:ptCount val="10"/>
                <c:pt idx="0">
                  <c:v>Herald</c:v>
                </c:pt>
                <c:pt idx="1">
                  <c:v>Heidi</c:v>
                </c:pt>
                <c:pt idx="2">
                  <c:v>Grace</c:v>
                </c:pt>
                <c:pt idx="3">
                  <c:v>Regina</c:v>
                </c:pt>
                <c:pt idx="4">
                  <c:v>Regin</c:v>
                </c:pt>
                <c:pt idx="5">
                  <c:v>Pamela</c:v>
                </c:pt>
                <c:pt idx="6">
                  <c:v>Evangeline</c:v>
                </c:pt>
                <c:pt idx="7">
                  <c:v>Patrick N</c:v>
                </c:pt>
                <c:pt idx="8">
                  <c:v>Michael</c:v>
                </c:pt>
                <c:pt idx="9">
                  <c:v>Nancy</c:v>
                </c:pt>
              </c:strCache>
            </c:strRef>
          </c:cat>
          <c:val>
            <c:numRef>
              <c:f>'[Manila Average Performance - Final March.xlsx]Final Working'!$F$2:$F$11</c:f>
              <c:numCache>
                <c:formatCode>0%</c:formatCode>
                <c:ptCount val="10"/>
                <c:pt idx="0">
                  <c:v>0.9</c:v>
                </c:pt>
                <c:pt idx="1">
                  <c:v>1</c:v>
                </c:pt>
                <c:pt idx="2">
                  <c:v>0.65000000000000013</c:v>
                </c:pt>
                <c:pt idx="3">
                  <c:v>1</c:v>
                </c:pt>
                <c:pt idx="4">
                  <c:v>1</c:v>
                </c:pt>
                <c:pt idx="5">
                  <c:v>0.8</c:v>
                </c:pt>
                <c:pt idx="6">
                  <c:v>1</c:v>
                </c:pt>
                <c:pt idx="7">
                  <c:v>1</c:v>
                </c:pt>
                <c:pt idx="8">
                  <c:v>1</c:v>
                </c:pt>
                <c:pt idx="9">
                  <c:v>0.95000000000000007</c:v>
                </c:pt>
              </c:numCache>
            </c:numRef>
          </c:val>
        </c:ser>
        <c:dLbls/>
        <c:shape val="box"/>
        <c:axId val="54167424"/>
        <c:axId val="55468032"/>
        <c:axId val="0"/>
      </c:bar3DChart>
      <c:catAx>
        <c:axId val="54167424"/>
        <c:scaling>
          <c:orientation val="minMax"/>
        </c:scaling>
        <c:axPos val="b"/>
        <c:tickLblPos val="nextTo"/>
        <c:crossAx val="55468032"/>
        <c:crosses val="autoZero"/>
        <c:auto val="1"/>
        <c:lblAlgn val="ctr"/>
        <c:lblOffset val="100"/>
      </c:catAx>
      <c:valAx>
        <c:axId val="55468032"/>
        <c:scaling>
          <c:orientation val="minMax"/>
        </c:scaling>
        <c:axPos val="l"/>
        <c:numFmt formatCode="0%" sourceLinked="1"/>
        <c:tickLblPos val="nextTo"/>
        <c:crossAx val="54167424"/>
        <c:crosses val="autoZero"/>
        <c:crossBetween val="between"/>
      </c:valAx>
    </c:plotArea>
    <c:legend>
      <c:legendPos val="r"/>
      <c:layout/>
    </c:legend>
    <c:plotVisOnly val="1"/>
    <c:dispBlanksAs val="gap"/>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Points - Live Associates</a:t>
            </a:r>
          </a:p>
        </c:rich>
      </c:tx>
      <c:layout/>
    </c:title>
    <c:view3D>
      <c:rAngAx val="1"/>
    </c:view3D>
    <c:plotArea>
      <c:layout/>
      <c:bar3DChart>
        <c:barDir val="col"/>
        <c:grouping val="clustered"/>
        <c:ser>
          <c:idx val="0"/>
          <c:order val="0"/>
          <c:tx>
            <c:strRef>
              <c:f>'Final Working'!$C$1</c:f>
              <c:strCache>
                <c:ptCount val="1"/>
                <c:pt idx="0">
                  <c:v>Points</c:v>
                </c:pt>
              </c:strCache>
            </c:strRef>
          </c:tx>
          <c:dLbls>
            <c:showVal val="1"/>
          </c:dLbls>
          <c:cat>
            <c:strRef>
              <c:f>'Final Working'!$B$2:$B$11</c:f>
              <c:strCache>
                <c:ptCount val="10"/>
                <c:pt idx="0">
                  <c:v>Herald</c:v>
                </c:pt>
                <c:pt idx="1">
                  <c:v>Heidi</c:v>
                </c:pt>
                <c:pt idx="2">
                  <c:v>Grace</c:v>
                </c:pt>
                <c:pt idx="3">
                  <c:v>Regina</c:v>
                </c:pt>
                <c:pt idx="4">
                  <c:v>Regin</c:v>
                </c:pt>
                <c:pt idx="5">
                  <c:v>Pamela</c:v>
                </c:pt>
                <c:pt idx="6">
                  <c:v>Evangeline</c:v>
                </c:pt>
                <c:pt idx="7">
                  <c:v>Patrick N</c:v>
                </c:pt>
                <c:pt idx="8">
                  <c:v>Michael</c:v>
                </c:pt>
                <c:pt idx="9">
                  <c:v>Nancy</c:v>
                </c:pt>
              </c:strCache>
            </c:strRef>
          </c:cat>
          <c:val>
            <c:numRef>
              <c:f>'Final Working'!$C$2:$C$11</c:f>
              <c:numCache>
                <c:formatCode>General</c:formatCode>
                <c:ptCount val="10"/>
                <c:pt idx="0">
                  <c:v>2027</c:v>
                </c:pt>
                <c:pt idx="1">
                  <c:v>1661</c:v>
                </c:pt>
                <c:pt idx="2">
                  <c:v>1258</c:v>
                </c:pt>
                <c:pt idx="3">
                  <c:v>1727</c:v>
                </c:pt>
                <c:pt idx="4">
                  <c:v>1601</c:v>
                </c:pt>
                <c:pt idx="5">
                  <c:v>565</c:v>
                </c:pt>
                <c:pt idx="6">
                  <c:v>826</c:v>
                </c:pt>
                <c:pt idx="7">
                  <c:v>1064</c:v>
                </c:pt>
                <c:pt idx="8">
                  <c:v>1288</c:v>
                </c:pt>
                <c:pt idx="9">
                  <c:v>809</c:v>
                </c:pt>
              </c:numCache>
            </c:numRef>
          </c:val>
        </c:ser>
        <c:dLbls/>
        <c:shape val="box"/>
        <c:axId val="55489280"/>
        <c:axId val="55490816"/>
        <c:axId val="0"/>
      </c:bar3DChart>
      <c:catAx>
        <c:axId val="55489280"/>
        <c:scaling>
          <c:orientation val="minMax"/>
        </c:scaling>
        <c:axPos val="b"/>
        <c:tickLblPos val="nextTo"/>
        <c:crossAx val="55490816"/>
        <c:crosses val="autoZero"/>
        <c:auto val="1"/>
        <c:lblAlgn val="ctr"/>
        <c:lblOffset val="100"/>
      </c:catAx>
      <c:valAx>
        <c:axId val="55490816"/>
        <c:scaling>
          <c:orientation val="minMax"/>
        </c:scaling>
        <c:axPos val="l"/>
        <c:numFmt formatCode="General" sourceLinked="1"/>
        <c:tickLblPos val="nextTo"/>
        <c:crossAx val="55489280"/>
        <c:crosses val="autoZero"/>
        <c:crossBetween val="between"/>
      </c:valAx>
    </c:plotArea>
    <c:legend>
      <c:legendPos val="r"/>
      <c:layout/>
    </c:legend>
    <c:plotVisOnly val="1"/>
    <c:dispBlanksAs val="gap"/>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Average Percentage - Live</a:t>
            </a:r>
            <a:r>
              <a:rPr lang="en-US" baseline="0" dirty="0"/>
              <a:t> Associates</a:t>
            </a:r>
            <a:endParaRPr lang="en-US" dirty="0"/>
          </a:p>
        </c:rich>
      </c:tx>
      <c:layout/>
    </c:title>
    <c:view3D>
      <c:rAngAx val="1"/>
    </c:view3D>
    <c:plotArea>
      <c:layout/>
      <c:bar3DChart>
        <c:barDir val="col"/>
        <c:grouping val="clustered"/>
        <c:ser>
          <c:idx val="0"/>
          <c:order val="0"/>
          <c:tx>
            <c:strRef>
              <c:f>'[Manila Average Performance - Final March.xlsx]Final Working'!$D$1</c:f>
              <c:strCache>
                <c:ptCount val="1"/>
                <c:pt idx="0">
                  <c:v>Percentage</c:v>
                </c:pt>
              </c:strCache>
            </c:strRef>
          </c:tx>
          <c:dLbls>
            <c:showVal val="1"/>
          </c:dLbls>
          <c:cat>
            <c:strRef>
              <c:f>'[Manila Average Performance - Final March.xlsx]Final Working'!$B$2:$B$11</c:f>
              <c:strCache>
                <c:ptCount val="10"/>
                <c:pt idx="0">
                  <c:v>Herald</c:v>
                </c:pt>
                <c:pt idx="1">
                  <c:v>Heidi</c:v>
                </c:pt>
                <c:pt idx="2">
                  <c:v>Grace</c:v>
                </c:pt>
                <c:pt idx="3">
                  <c:v>Regina</c:v>
                </c:pt>
                <c:pt idx="4">
                  <c:v>Regin</c:v>
                </c:pt>
                <c:pt idx="5">
                  <c:v>Pamela</c:v>
                </c:pt>
                <c:pt idx="6">
                  <c:v>Evangeline</c:v>
                </c:pt>
                <c:pt idx="7">
                  <c:v>Patrick N</c:v>
                </c:pt>
                <c:pt idx="8">
                  <c:v>Michael</c:v>
                </c:pt>
                <c:pt idx="9">
                  <c:v>Nancy</c:v>
                </c:pt>
              </c:strCache>
            </c:strRef>
          </c:cat>
          <c:val>
            <c:numRef>
              <c:f>'[Manila Average Performance - Final March.xlsx]Final Working'!$D$2:$D$11</c:f>
              <c:numCache>
                <c:formatCode>0%</c:formatCode>
                <c:ptCount val="10"/>
                <c:pt idx="0">
                  <c:v>0.97922705314009673</c:v>
                </c:pt>
                <c:pt idx="1">
                  <c:v>0.97705882352941176</c:v>
                </c:pt>
                <c:pt idx="2">
                  <c:v>1.1384615384615386</c:v>
                </c:pt>
                <c:pt idx="3">
                  <c:v>1.3927419354838713</c:v>
                </c:pt>
                <c:pt idx="4">
                  <c:v>1.2911290322580644</c:v>
                </c:pt>
                <c:pt idx="5">
                  <c:v>0.7847222222222221</c:v>
                </c:pt>
                <c:pt idx="6">
                  <c:v>0.91777777777777769</c:v>
                </c:pt>
                <c:pt idx="7">
                  <c:v>1.1822222222222221</c:v>
                </c:pt>
                <c:pt idx="8">
                  <c:v>1.431111111111111</c:v>
                </c:pt>
                <c:pt idx="9">
                  <c:v>0.94619883040935682</c:v>
                </c:pt>
              </c:numCache>
            </c:numRef>
          </c:val>
        </c:ser>
        <c:dLbls/>
        <c:shape val="box"/>
        <c:axId val="55507968"/>
        <c:axId val="55399168"/>
        <c:axId val="0"/>
      </c:bar3DChart>
      <c:catAx>
        <c:axId val="55507968"/>
        <c:scaling>
          <c:orientation val="minMax"/>
        </c:scaling>
        <c:axPos val="b"/>
        <c:tickLblPos val="nextTo"/>
        <c:crossAx val="55399168"/>
        <c:crosses val="autoZero"/>
        <c:auto val="1"/>
        <c:lblAlgn val="ctr"/>
        <c:lblOffset val="100"/>
      </c:catAx>
      <c:valAx>
        <c:axId val="55399168"/>
        <c:scaling>
          <c:orientation val="minMax"/>
        </c:scaling>
        <c:axPos val="l"/>
        <c:numFmt formatCode="0%" sourceLinked="1"/>
        <c:tickLblPos val="nextTo"/>
        <c:crossAx val="55507968"/>
        <c:crosses val="autoZero"/>
        <c:crossBetween val="between"/>
      </c:valAx>
    </c:plotArea>
    <c:legend>
      <c:legendPos val="r"/>
      <c:layout/>
    </c:legend>
    <c:plotVisOnly val="1"/>
    <c:dispBlanksAs val="gap"/>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Attendance % - Trainees</a:t>
            </a:r>
          </a:p>
        </c:rich>
      </c:tx>
      <c:layout/>
    </c:title>
    <c:view3D>
      <c:rAngAx val="1"/>
    </c:view3D>
    <c:plotArea>
      <c:layout/>
      <c:bar3DChart>
        <c:barDir val="col"/>
        <c:grouping val="clustered"/>
        <c:ser>
          <c:idx val="0"/>
          <c:order val="0"/>
          <c:tx>
            <c:strRef>
              <c:f>'[Manila Average Performance - Final March.xlsx]Final Working'!$F$22</c:f>
              <c:strCache>
                <c:ptCount val="1"/>
                <c:pt idx="0">
                  <c:v>Attendance %</c:v>
                </c:pt>
              </c:strCache>
            </c:strRef>
          </c:tx>
          <c:dLbls>
            <c:showVal val="1"/>
          </c:dLbls>
          <c:cat>
            <c:strRef>
              <c:f>'[Manila Average Performance - Final March.xlsx]Final Working'!$B$23:$B$32</c:f>
              <c:strCache>
                <c:ptCount val="10"/>
                <c:pt idx="0">
                  <c:v>Jaymoun</c:v>
                </c:pt>
                <c:pt idx="1">
                  <c:v>Sheryll</c:v>
                </c:pt>
                <c:pt idx="2">
                  <c:v>Aeleta</c:v>
                </c:pt>
                <c:pt idx="3">
                  <c:v>Melissa</c:v>
                </c:pt>
                <c:pt idx="4">
                  <c:v>Reggie</c:v>
                </c:pt>
                <c:pt idx="5">
                  <c:v>Nicole</c:v>
                </c:pt>
                <c:pt idx="6">
                  <c:v>Paolo</c:v>
                </c:pt>
                <c:pt idx="7">
                  <c:v>Kristel</c:v>
                </c:pt>
                <c:pt idx="8">
                  <c:v>Jeff</c:v>
                </c:pt>
                <c:pt idx="9">
                  <c:v>Lourdes</c:v>
                </c:pt>
              </c:strCache>
            </c:strRef>
          </c:cat>
          <c:val>
            <c:numRef>
              <c:f>'[Manila Average Performance - Final March.xlsx]Final Working'!$F$23:$F$32</c:f>
              <c:numCache>
                <c:formatCode>0%</c:formatCode>
                <c:ptCount val="10"/>
                <c:pt idx="0">
                  <c:v>0.95000000000000007</c:v>
                </c:pt>
                <c:pt idx="1">
                  <c:v>1</c:v>
                </c:pt>
                <c:pt idx="2">
                  <c:v>0.9</c:v>
                </c:pt>
                <c:pt idx="3">
                  <c:v>1</c:v>
                </c:pt>
                <c:pt idx="4">
                  <c:v>1</c:v>
                </c:pt>
                <c:pt idx="5">
                  <c:v>1</c:v>
                </c:pt>
                <c:pt idx="6">
                  <c:v>1</c:v>
                </c:pt>
                <c:pt idx="7">
                  <c:v>1</c:v>
                </c:pt>
                <c:pt idx="8">
                  <c:v>1</c:v>
                </c:pt>
                <c:pt idx="9">
                  <c:v>1</c:v>
                </c:pt>
              </c:numCache>
            </c:numRef>
          </c:val>
        </c:ser>
        <c:dLbls/>
        <c:shape val="box"/>
        <c:axId val="55436800"/>
        <c:axId val="55438336"/>
        <c:axId val="0"/>
      </c:bar3DChart>
      <c:catAx>
        <c:axId val="55436800"/>
        <c:scaling>
          <c:orientation val="minMax"/>
        </c:scaling>
        <c:axPos val="b"/>
        <c:tickLblPos val="nextTo"/>
        <c:crossAx val="55438336"/>
        <c:crosses val="autoZero"/>
        <c:auto val="1"/>
        <c:lblAlgn val="ctr"/>
        <c:lblOffset val="100"/>
      </c:catAx>
      <c:valAx>
        <c:axId val="55438336"/>
        <c:scaling>
          <c:orientation val="minMax"/>
        </c:scaling>
        <c:axPos val="l"/>
        <c:numFmt formatCode="0%" sourceLinked="1"/>
        <c:tickLblPos val="nextTo"/>
        <c:crossAx val="55436800"/>
        <c:crosses val="autoZero"/>
        <c:crossBetween val="between"/>
      </c:valAx>
    </c:plotArea>
    <c:legend>
      <c:legendPos val="r"/>
      <c:layout/>
    </c:legend>
    <c:plotVisOnly val="1"/>
    <c:dispBlanksAs val="gap"/>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Points - Trainees</a:t>
            </a:r>
          </a:p>
        </c:rich>
      </c:tx>
      <c:layout/>
    </c:title>
    <c:view3D>
      <c:rAngAx val="1"/>
    </c:view3D>
    <c:plotArea>
      <c:layout/>
      <c:bar3DChart>
        <c:barDir val="col"/>
        <c:grouping val="clustered"/>
        <c:ser>
          <c:idx val="0"/>
          <c:order val="0"/>
          <c:tx>
            <c:strRef>
              <c:f>'[Manila Average Performance - Final March.xlsx]Final Working'!$C$22</c:f>
              <c:strCache>
                <c:ptCount val="1"/>
                <c:pt idx="0">
                  <c:v>Points</c:v>
                </c:pt>
              </c:strCache>
            </c:strRef>
          </c:tx>
          <c:dLbls>
            <c:showVal val="1"/>
          </c:dLbls>
          <c:cat>
            <c:strRef>
              <c:f>'[Manila Average Performance - Final March.xlsx]Final Working'!$B$23:$B$32</c:f>
              <c:strCache>
                <c:ptCount val="10"/>
                <c:pt idx="0">
                  <c:v>Jaymoun</c:v>
                </c:pt>
                <c:pt idx="1">
                  <c:v>Sheryll</c:v>
                </c:pt>
                <c:pt idx="2">
                  <c:v>Aeleta</c:v>
                </c:pt>
                <c:pt idx="3">
                  <c:v>Melissa</c:v>
                </c:pt>
                <c:pt idx="4">
                  <c:v>Reggie</c:v>
                </c:pt>
                <c:pt idx="5">
                  <c:v>Nicole</c:v>
                </c:pt>
                <c:pt idx="6">
                  <c:v>Paolo</c:v>
                </c:pt>
                <c:pt idx="7">
                  <c:v>Kristel</c:v>
                </c:pt>
                <c:pt idx="8">
                  <c:v>Jeff</c:v>
                </c:pt>
                <c:pt idx="9">
                  <c:v>Lourdes</c:v>
                </c:pt>
              </c:strCache>
            </c:strRef>
          </c:cat>
          <c:val>
            <c:numRef>
              <c:f>'[Manila Average Performance - Final March.xlsx]Final Working'!$C$23:$C$32</c:f>
              <c:numCache>
                <c:formatCode>General</c:formatCode>
                <c:ptCount val="10"/>
                <c:pt idx="0">
                  <c:v>1098</c:v>
                </c:pt>
                <c:pt idx="1">
                  <c:v>981</c:v>
                </c:pt>
                <c:pt idx="2">
                  <c:v>861</c:v>
                </c:pt>
                <c:pt idx="3">
                  <c:v>898</c:v>
                </c:pt>
                <c:pt idx="4">
                  <c:v>800</c:v>
                </c:pt>
                <c:pt idx="5">
                  <c:v>807</c:v>
                </c:pt>
                <c:pt idx="6">
                  <c:v>851</c:v>
                </c:pt>
                <c:pt idx="7">
                  <c:v>998</c:v>
                </c:pt>
                <c:pt idx="8">
                  <c:v>105</c:v>
                </c:pt>
                <c:pt idx="9">
                  <c:v>93</c:v>
                </c:pt>
              </c:numCache>
            </c:numRef>
          </c:val>
        </c:ser>
        <c:dLbls/>
        <c:shape val="box"/>
        <c:axId val="55803904"/>
        <c:axId val="55805440"/>
        <c:axId val="0"/>
      </c:bar3DChart>
      <c:catAx>
        <c:axId val="55803904"/>
        <c:scaling>
          <c:orientation val="minMax"/>
        </c:scaling>
        <c:axPos val="b"/>
        <c:tickLblPos val="nextTo"/>
        <c:crossAx val="55805440"/>
        <c:crosses val="autoZero"/>
        <c:auto val="1"/>
        <c:lblAlgn val="ctr"/>
        <c:lblOffset val="100"/>
      </c:catAx>
      <c:valAx>
        <c:axId val="55805440"/>
        <c:scaling>
          <c:orientation val="minMax"/>
        </c:scaling>
        <c:axPos val="l"/>
        <c:numFmt formatCode="General" sourceLinked="1"/>
        <c:tickLblPos val="nextTo"/>
        <c:crossAx val="55803904"/>
        <c:crosses val="autoZero"/>
        <c:crossBetween val="between"/>
      </c:valAx>
    </c:plotArea>
    <c:legend>
      <c:legendPos val="r"/>
      <c:layout/>
    </c:legend>
    <c:plotVisOnly val="1"/>
    <c:dispBlanksAs val="gap"/>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Average</a:t>
            </a:r>
            <a:r>
              <a:rPr lang="en-US" baseline="0" dirty="0"/>
              <a:t> </a:t>
            </a:r>
            <a:r>
              <a:rPr lang="en-US" dirty="0"/>
              <a:t>Percentage - Trainees</a:t>
            </a:r>
          </a:p>
        </c:rich>
      </c:tx>
      <c:layout/>
    </c:title>
    <c:view3D>
      <c:rAngAx val="1"/>
    </c:view3D>
    <c:plotArea>
      <c:layout/>
      <c:bar3DChart>
        <c:barDir val="col"/>
        <c:grouping val="clustered"/>
        <c:ser>
          <c:idx val="0"/>
          <c:order val="0"/>
          <c:tx>
            <c:strRef>
              <c:f>'[Manila Average Performance - Final March.xlsx]Final Working'!$D$22</c:f>
              <c:strCache>
                <c:ptCount val="1"/>
                <c:pt idx="0">
                  <c:v>Percentage</c:v>
                </c:pt>
              </c:strCache>
            </c:strRef>
          </c:tx>
          <c:dLbls>
            <c:showVal val="1"/>
          </c:dLbls>
          <c:cat>
            <c:strRef>
              <c:f>'[Manila Average Performance - Final March.xlsx]Final Working'!$B$23:$B$32</c:f>
              <c:strCache>
                <c:ptCount val="10"/>
                <c:pt idx="0">
                  <c:v>Jaymoun</c:v>
                </c:pt>
                <c:pt idx="1">
                  <c:v>Sheryll</c:v>
                </c:pt>
                <c:pt idx="2">
                  <c:v>Aeleta</c:v>
                </c:pt>
                <c:pt idx="3">
                  <c:v>Melissa</c:v>
                </c:pt>
                <c:pt idx="4">
                  <c:v>Reggie</c:v>
                </c:pt>
                <c:pt idx="5">
                  <c:v>Nicole</c:v>
                </c:pt>
                <c:pt idx="6">
                  <c:v>Paolo</c:v>
                </c:pt>
                <c:pt idx="7">
                  <c:v>Kristel</c:v>
                </c:pt>
                <c:pt idx="8">
                  <c:v>Jeff</c:v>
                </c:pt>
                <c:pt idx="9">
                  <c:v>Lourdes</c:v>
                </c:pt>
              </c:strCache>
            </c:strRef>
          </c:cat>
          <c:val>
            <c:numRef>
              <c:f>'[Manila Average Performance - Final March.xlsx]Final Working'!$D$23:$D$32</c:f>
              <c:numCache>
                <c:formatCode>0%</c:formatCode>
                <c:ptCount val="10"/>
                <c:pt idx="0">
                  <c:v>1.6511278195488721</c:v>
                </c:pt>
                <c:pt idx="1">
                  <c:v>1.4014285714285715</c:v>
                </c:pt>
                <c:pt idx="2">
                  <c:v>1.3666666666666665</c:v>
                </c:pt>
                <c:pt idx="3">
                  <c:v>1.2828571428571429</c:v>
                </c:pt>
                <c:pt idx="4">
                  <c:v>2</c:v>
                </c:pt>
                <c:pt idx="5">
                  <c:v>2.0175000000000001</c:v>
                </c:pt>
                <c:pt idx="6">
                  <c:v>2.1274999999999999</c:v>
                </c:pt>
                <c:pt idx="7">
                  <c:v>2.4949999999999997</c:v>
                </c:pt>
                <c:pt idx="8">
                  <c:v>0.70000000000000018</c:v>
                </c:pt>
                <c:pt idx="9">
                  <c:v>0.62000000000000011</c:v>
                </c:pt>
              </c:numCache>
            </c:numRef>
          </c:val>
        </c:ser>
        <c:dLbls/>
        <c:shape val="box"/>
        <c:axId val="55826688"/>
        <c:axId val="56180736"/>
        <c:axId val="0"/>
      </c:bar3DChart>
      <c:catAx>
        <c:axId val="55826688"/>
        <c:scaling>
          <c:orientation val="minMax"/>
        </c:scaling>
        <c:axPos val="b"/>
        <c:tickLblPos val="nextTo"/>
        <c:crossAx val="56180736"/>
        <c:crosses val="autoZero"/>
        <c:auto val="1"/>
        <c:lblAlgn val="ctr"/>
        <c:lblOffset val="100"/>
      </c:catAx>
      <c:valAx>
        <c:axId val="56180736"/>
        <c:scaling>
          <c:orientation val="minMax"/>
        </c:scaling>
        <c:axPos val="l"/>
        <c:numFmt formatCode="0%" sourceLinked="1"/>
        <c:tickLblPos val="nextTo"/>
        <c:crossAx val="55826688"/>
        <c:crosses val="autoZero"/>
        <c:crossBetween val="between"/>
      </c:valAx>
    </c:plotArea>
    <c:legend>
      <c:legendPos val="r"/>
      <c:layout/>
    </c:legend>
    <c:plotVisOnly val="1"/>
    <c:dispBlanksAs val="gap"/>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08E7CE-9B12-496A-809A-F0600E774FEE}" type="datetimeFigureOut">
              <a:rPr lang="en-PH" smtClean="0"/>
              <a:pPr/>
              <a:t>4/17/2013</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6498D96-785F-4244-9612-C115BD9B9F6D}" type="slidenum">
              <a:rPr lang="en-PH" smtClean="0"/>
              <a:pPr/>
              <a:t>‹#›</a:t>
            </a:fld>
            <a:endParaRPr lang="en-PH"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8E7CE-9B12-496A-809A-F0600E774FEE}" type="datetimeFigureOut">
              <a:rPr lang="en-PH" smtClean="0"/>
              <a:pPr/>
              <a:t>4/17/2013</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6498D96-785F-4244-9612-C115BD9B9F6D}" type="slidenum">
              <a:rPr lang="en-PH" smtClean="0"/>
              <a:pPr/>
              <a:t>‹#›</a:t>
            </a:fld>
            <a:endParaRPr lang="en-PH"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08E7CE-9B12-496A-809A-F0600E774FEE}" type="datetimeFigureOut">
              <a:rPr lang="en-PH" smtClean="0"/>
              <a:pPr/>
              <a:t>4/17/2013</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6498D96-785F-4244-9612-C115BD9B9F6D}" type="slidenum">
              <a:rPr lang="en-PH" smtClean="0"/>
              <a:pPr/>
              <a:t>‹#›</a:t>
            </a:fld>
            <a:endParaRPr lang="en-PH"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08E7CE-9B12-496A-809A-F0600E774FEE}" type="datetimeFigureOut">
              <a:rPr lang="en-PH" smtClean="0"/>
              <a:pPr/>
              <a:t>4/17/2013</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6498D96-785F-4244-9612-C115BD9B9F6D}" type="slidenum">
              <a:rPr lang="en-PH" smtClean="0"/>
              <a:pPr/>
              <a:t>‹#›</a:t>
            </a:fld>
            <a:endParaRPr lang="en-PH"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08E7CE-9B12-496A-809A-F0600E774FEE}" type="datetimeFigureOut">
              <a:rPr lang="en-PH" smtClean="0"/>
              <a:pPr/>
              <a:t>4/17/2013</a:t>
            </a:fld>
            <a:endParaRPr lang="en-PH" dirty="0"/>
          </a:p>
        </p:txBody>
      </p:sp>
      <p:sp>
        <p:nvSpPr>
          <p:cNvPr id="5" name="Footer Placeholder 4"/>
          <p:cNvSpPr>
            <a:spLocks noGrp="1"/>
          </p:cNvSpPr>
          <p:nvPr>
            <p:ph type="ftr" sz="quarter" idx="11"/>
          </p:nvPr>
        </p:nvSpPr>
        <p:spPr/>
        <p:txBody>
          <a:bodyPr/>
          <a:lstStyle/>
          <a:p>
            <a:endParaRPr lang="en-PH" dirty="0"/>
          </a:p>
        </p:txBody>
      </p:sp>
      <p:sp>
        <p:nvSpPr>
          <p:cNvPr id="6" name="Slide Number Placeholder 5"/>
          <p:cNvSpPr>
            <a:spLocks noGrp="1"/>
          </p:cNvSpPr>
          <p:nvPr>
            <p:ph type="sldNum" sz="quarter" idx="12"/>
          </p:nvPr>
        </p:nvSpPr>
        <p:spPr/>
        <p:txBody>
          <a:bodyPr/>
          <a:lstStyle/>
          <a:p>
            <a:fld id="{56498D96-785F-4244-9612-C115BD9B9F6D}" type="slidenum">
              <a:rPr lang="en-PH" smtClean="0"/>
              <a:pPr/>
              <a:t>‹#›</a:t>
            </a:fld>
            <a:endParaRPr lang="en-PH"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08E7CE-9B12-496A-809A-F0600E774FEE}" type="datetimeFigureOut">
              <a:rPr lang="en-PH" smtClean="0"/>
              <a:pPr/>
              <a:t>4/17/2013</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56498D96-785F-4244-9612-C115BD9B9F6D}" type="slidenum">
              <a:rPr lang="en-PH" smtClean="0"/>
              <a:pPr/>
              <a:t>‹#›</a:t>
            </a:fld>
            <a:endParaRPr lang="en-PH"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08E7CE-9B12-496A-809A-F0600E774FEE}" type="datetimeFigureOut">
              <a:rPr lang="en-PH" smtClean="0"/>
              <a:pPr/>
              <a:t>4/17/2013</a:t>
            </a:fld>
            <a:endParaRPr lang="en-PH" dirty="0"/>
          </a:p>
        </p:txBody>
      </p:sp>
      <p:sp>
        <p:nvSpPr>
          <p:cNvPr id="8" name="Footer Placeholder 7"/>
          <p:cNvSpPr>
            <a:spLocks noGrp="1"/>
          </p:cNvSpPr>
          <p:nvPr>
            <p:ph type="ftr" sz="quarter" idx="11"/>
          </p:nvPr>
        </p:nvSpPr>
        <p:spPr/>
        <p:txBody>
          <a:bodyPr/>
          <a:lstStyle/>
          <a:p>
            <a:endParaRPr lang="en-PH" dirty="0"/>
          </a:p>
        </p:txBody>
      </p:sp>
      <p:sp>
        <p:nvSpPr>
          <p:cNvPr id="9" name="Slide Number Placeholder 8"/>
          <p:cNvSpPr>
            <a:spLocks noGrp="1"/>
          </p:cNvSpPr>
          <p:nvPr>
            <p:ph type="sldNum" sz="quarter" idx="12"/>
          </p:nvPr>
        </p:nvSpPr>
        <p:spPr/>
        <p:txBody>
          <a:bodyPr/>
          <a:lstStyle/>
          <a:p>
            <a:fld id="{56498D96-785F-4244-9612-C115BD9B9F6D}" type="slidenum">
              <a:rPr lang="en-PH" smtClean="0"/>
              <a:pPr/>
              <a:t>‹#›</a:t>
            </a:fld>
            <a:endParaRPr lang="en-PH"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08E7CE-9B12-496A-809A-F0600E774FEE}" type="datetimeFigureOut">
              <a:rPr lang="en-PH" smtClean="0"/>
              <a:pPr/>
              <a:t>4/17/2013</a:t>
            </a:fld>
            <a:endParaRPr lang="en-PH" dirty="0"/>
          </a:p>
        </p:txBody>
      </p:sp>
      <p:sp>
        <p:nvSpPr>
          <p:cNvPr id="4" name="Footer Placeholder 3"/>
          <p:cNvSpPr>
            <a:spLocks noGrp="1"/>
          </p:cNvSpPr>
          <p:nvPr>
            <p:ph type="ftr" sz="quarter" idx="11"/>
          </p:nvPr>
        </p:nvSpPr>
        <p:spPr/>
        <p:txBody>
          <a:bodyPr/>
          <a:lstStyle/>
          <a:p>
            <a:endParaRPr lang="en-PH" dirty="0"/>
          </a:p>
        </p:txBody>
      </p:sp>
      <p:sp>
        <p:nvSpPr>
          <p:cNvPr id="5" name="Slide Number Placeholder 4"/>
          <p:cNvSpPr>
            <a:spLocks noGrp="1"/>
          </p:cNvSpPr>
          <p:nvPr>
            <p:ph type="sldNum" sz="quarter" idx="12"/>
          </p:nvPr>
        </p:nvSpPr>
        <p:spPr/>
        <p:txBody>
          <a:bodyPr/>
          <a:lstStyle/>
          <a:p>
            <a:fld id="{56498D96-785F-4244-9612-C115BD9B9F6D}" type="slidenum">
              <a:rPr lang="en-PH" smtClean="0"/>
              <a:pPr/>
              <a:t>‹#›</a:t>
            </a:fld>
            <a:endParaRPr lang="en-PH"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8E7CE-9B12-496A-809A-F0600E774FEE}" type="datetimeFigureOut">
              <a:rPr lang="en-PH" smtClean="0"/>
              <a:pPr/>
              <a:t>4/17/2013</a:t>
            </a:fld>
            <a:endParaRPr lang="en-PH" dirty="0"/>
          </a:p>
        </p:txBody>
      </p:sp>
      <p:sp>
        <p:nvSpPr>
          <p:cNvPr id="3" name="Footer Placeholder 2"/>
          <p:cNvSpPr>
            <a:spLocks noGrp="1"/>
          </p:cNvSpPr>
          <p:nvPr>
            <p:ph type="ftr" sz="quarter" idx="11"/>
          </p:nvPr>
        </p:nvSpPr>
        <p:spPr/>
        <p:txBody>
          <a:bodyPr/>
          <a:lstStyle/>
          <a:p>
            <a:endParaRPr lang="en-PH" dirty="0"/>
          </a:p>
        </p:txBody>
      </p:sp>
      <p:sp>
        <p:nvSpPr>
          <p:cNvPr id="4" name="Slide Number Placeholder 3"/>
          <p:cNvSpPr>
            <a:spLocks noGrp="1"/>
          </p:cNvSpPr>
          <p:nvPr>
            <p:ph type="sldNum" sz="quarter" idx="12"/>
          </p:nvPr>
        </p:nvSpPr>
        <p:spPr/>
        <p:txBody>
          <a:bodyPr/>
          <a:lstStyle/>
          <a:p>
            <a:fld id="{56498D96-785F-4244-9612-C115BD9B9F6D}" type="slidenum">
              <a:rPr lang="en-PH" smtClean="0"/>
              <a:pPr/>
              <a:t>‹#›</a:t>
            </a:fld>
            <a:endParaRPr lang="en-PH"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8E7CE-9B12-496A-809A-F0600E774FEE}" type="datetimeFigureOut">
              <a:rPr lang="en-PH" smtClean="0"/>
              <a:pPr/>
              <a:t>4/17/2013</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56498D96-785F-4244-9612-C115BD9B9F6D}" type="slidenum">
              <a:rPr lang="en-PH" smtClean="0"/>
              <a:pPr/>
              <a:t>‹#›</a:t>
            </a:fld>
            <a:endParaRPr lang="en-PH"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8E7CE-9B12-496A-809A-F0600E774FEE}" type="datetimeFigureOut">
              <a:rPr lang="en-PH" smtClean="0"/>
              <a:pPr/>
              <a:t>4/17/2013</a:t>
            </a:fld>
            <a:endParaRPr lang="en-PH" dirty="0"/>
          </a:p>
        </p:txBody>
      </p:sp>
      <p:sp>
        <p:nvSpPr>
          <p:cNvPr id="6" name="Footer Placeholder 5"/>
          <p:cNvSpPr>
            <a:spLocks noGrp="1"/>
          </p:cNvSpPr>
          <p:nvPr>
            <p:ph type="ftr" sz="quarter" idx="11"/>
          </p:nvPr>
        </p:nvSpPr>
        <p:spPr/>
        <p:txBody>
          <a:bodyPr/>
          <a:lstStyle/>
          <a:p>
            <a:endParaRPr lang="en-PH" dirty="0"/>
          </a:p>
        </p:txBody>
      </p:sp>
      <p:sp>
        <p:nvSpPr>
          <p:cNvPr id="7" name="Slide Number Placeholder 6"/>
          <p:cNvSpPr>
            <a:spLocks noGrp="1"/>
          </p:cNvSpPr>
          <p:nvPr>
            <p:ph type="sldNum" sz="quarter" idx="12"/>
          </p:nvPr>
        </p:nvSpPr>
        <p:spPr/>
        <p:txBody>
          <a:bodyPr/>
          <a:lstStyle/>
          <a:p>
            <a:fld id="{56498D96-785F-4244-9612-C115BD9B9F6D}" type="slidenum">
              <a:rPr lang="en-PH" smtClean="0"/>
              <a:pPr/>
              <a:t>‹#›</a:t>
            </a:fld>
            <a:endParaRPr lang="en-PH"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408E7CE-9B12-496A-809A-F0600E774FEE}" type="datetimeFigureOut">
              <a:rPr lang="en-PH" smtClean="0"/>
              <a:pPr/>
              <a:t>4/17/2013</a:t>
            </a:fld>
            <a:endParaRPr lang="en-PH"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PH"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6498D96-785F-4244-9612-C115BD9B9F6D}" type="slidenum">
              <a:rPr lang="en-PH" smtClean="0"/>
              <a:pPr/>
              <a:t>‹#›</a:t>
            </a:fld>
            <a:endParaRPr lang="en-PH"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ygb\Downloads\rates in motion (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7913"/>
          <a:stretch/>
        </p:blipFill>
        <p:spPr bwMode="auto">
          <a:xfrm>
            <a:off x="3035970" y="990600"/>
            <a:ext cx="6134306" cy="33528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marygb\Downloads\rat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514600"/>
            <a:ext cx="4114799" cy="41147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335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2050"/>
                                        </p:tgtEl>
                                        <p:attrNameLst>
                                          <p:attrName>ppt_x</p:attrName>
                                        </p:attrNameLst>
                                      </p:cBhvr>
                                      <p:tavLst>
                                        <p:tav tm="0">
                                          <p:val>
                                            <p:strVal val="ppt_x"/>
                                          </p:val>
                                        </p:tav>
                                        <p:tav tm="100000">
                                          <p:val>
                                            <p:strVal val="1+ppt_w/2"/>
                                          </p:val>
                                        </p:tav>
                                      </p:tavLst>
                                    </p:anim>
                                    <p:anim calcmode="lin" valueType="num">
                                      <p:cBhvr additive="base">
                                        <p:cTn id="7" dur="500"/>
                                        <p:tgtEl>
                                          <p:spTgt spid="2050"/>
                                        </p:tgtEl>
                                        <p:attrNameLst>
                                          <p:attrName>ppt_y</p:attrName>
                                        </p:attrNameLst>
                                      </p:cBhvr>
                                      <p:tavLst>
                                        <p:tav tm="0">
                                          <p:val>
                                            <p:strVal val="ppt_y"/>
                                          </p:val>
                                        </p:tav>
                                        <p:tav tm="100000">
                                          <p:val>
                                            <p:strVal val="ppt_y"/>
                                          </p:val>
                                        </p:tav>
                                      </p:tavLst>
                                    </p:anim>
                                    <p:set>
                                      <p:cBhvr>
                                        <p:cTn id="8"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 val="3117304824"/>
              </p:ext>
            </p:extLst>
          </p:nvPr>
        </p:nvGraphicFramePr>
        <p:xfrm>
          <a:off x="1066800" y="990600"/>
          <a:ext cx="70866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68508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marygb\Downloads\well-done-congratulations-card-679-pekm500x500ekm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762000"/>
            <a:ext cx="7696200" cy="5048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593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81600"/>
            <a:ext cx="8229600" cy="1447800"/>
          </a:xfrm>
        </p:spPr>
        <p:txBody>
          <a:bodyPr/>
          <a:lstStyle/>
          <a:p>
            <a:pPr algn="l"/>
            <a:r>
              <a:rPr lang="en-PH" sz="2000" dirty="0">
                <a:solidFill>
                  <a:schemeClr val="tx1"/>
                </a:solidFill>
                <a:effectLst/>
              </a:rPr>
              <a:t>We have been unable to do so several times in the past because the bank would always refuse to quote their rates</a:t>
            </a:r>
            <a:r>
              <a:rPr lang="en-PH" sz="2000" dirty="0" smtClean="0">
                <a:solidFill>
                  <a:schemeClr val="tx1"/>
                </a:solidFill>
                <a:effectLst/>
              </a:rPr>
              <a:t>.</a:t>
            </a:r>
            <a:r>
              <a:rPr lang="en-PH" sz="2000" dirty="0">
                <a:solidFill>
                  <a:schemeClr val="tx1"/>
                </a:solidFill>
                <a:effectLst/>
              </a:rPr>
              <a:t/>
            </a:r>
            <a:br>
              <a:rPr lang="en-PH" sz="2000" dirty="0">
                <a:solidFill>
                  <a:schemeClr val="tx1"/>
                </a:solidFill>
                <a:effectLst/>
              </a:rPr>
            </a:br>
            <a:r>
              <a:rPr lang="en-PH" sz="2000" dirty="0">
                <a:solidFill>
                  <a:schemeClr val="tx1"/>
                </a:solidFill>
                <a:effectLst/>
              </a:rPr>
              <a:t>Great job Nicole! I appreciate your persistence and hard work. Keep it up. =)</a:t>
            </a:r>
            <a:br>
              <a:rPr lang="en-PH" sz="2000" dirty="0">
                <a:solidFill>
                  <a:schemeClr val="tx1"/>
                </a:solidFill>
                <a:effectLst/>
              </a:rPr>
            </a:br>
            <a:endParaRPr lang="en-PH" sz="2000" dirty="0">
              <a:solidFill>
                <a:schemeClr val="tx1"/>
              </a:solidFill>
            </a:endParaRPr>
          </a:p>
        </p:txBody>
      </p:sp>
      <p:sp>
        <p:nvSpPr>
          <p:cNvPr id="3" name="Content Placeholder 2"/>
          <p:cNvSpPr>
            <a:spLocks noGrp="1"/>
          </p:cNvSpPr>
          <p:nvPr>
            <p:ph sz="quarter" idx="13"/>
          </p:nvPr>
        </p:nvSpPr>
        <p:spPr>
          <a:xfrm>
            <a:off x="990600" y="1352729"/>
            <a:ext cx="3346704" cy="3474720"/>
          </a:xfrm>
        </p:spPr>
        <p:txBody>
          <a:bodyPr/>
          <a:lstStyle/>
          <a:p>
            <a:endParaRPr lang="en-PH" dirty="0"/>
          </a:p>
        </p:txBody>
      </p:sp>
      <p:sp>
        <p:nvSpPr>
          <p:cNvPr id="5" name="TextBox 4"/>
          <p:cNvSpPr txBox="1"/>
          <p:nvPr/>
        </p:nvSpPr>
        <p:spPr>
          <a:xfrm>
            <a:off x="914400" y="381000"/>
            <a:ext cx="6553200" cy="1200329"/>
          </a:xfrm>
          <a:prstGeom prst="rect">
            <a:avLst/>
          </a:prstGeom>
          <a:noFill/>
        </p:spPr>
        <p:txBody>
          <a:bodyPr wrap="square" rtlCol="0">
            <a:spAutoFit/>
          </a:bodyPr>
          <a:lstStyle/>
          <a:p>
            <a:r>
              <a:rPr lang="en-PH" dirty="0"/>
              <a:t>I just wanted to commend Nicole for being able to collect all the rates for this bank:</a:t>
            </a:r>
          </a:p>
          <a:p>
            <a:r>
              <a:rPr lang="en-PH" dirty="0"/>
              <a:t/>
            </a:r>
            <a:br>
              <a:rPr lang="en-PH" dirty="0"/>
            </a:br>
            <a:endParaRPr lang="en-PH"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930" y="1352729"/>
            <a:ext cx="4117871" cy="35240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1355356"/>
            <a:ext cx="4248163" cy="35214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47433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848600" cy="5181600"/>
          </a:xfrm>
        </p:spPr>
        <p:txBody>
          <a:bodyPr/>
          <a:lstStyle/>
          <a:p>
            <a:pPr algn="l"/>
            <a:r>
              <a:rPr lang="en-PH" sz="2400" dirty="0">
                <a:solidFill>
                  <a:schemeClr val="tx1"/>
                </a:solidFill>
                <a:effectLst>
                  <a:outerShdw blurRad="38100" dist="38100" dir="2700000" algn="tl">
                    <a:srgbClr val="000000">
                      <a:alpha val="43137"/>
                    </a:srgbClr>
                  </a:outerShdw>
                  <a:reflection blurRad="6350" stA="55000" endA="300" endPos="45500" dir="5400000" sy="-100000" algn="bl" rotWithShape="0"/>
                </a:effectLst>
              </a:rPr>
              <a:t>I just want to commend Des for doing an excellent job at collecting rates from an institution which continuously refused to quote.</a:t>
            </a:r>
            <a:br>
              <a:rPr lang="en-PH" sz="2400" dirty="0">
                <a:solidFill>
                  <a:schemeClr val="tx1"/>
                </a:solidFill>
                <a:effectLst>
                  <a:outerShdw blurRad="38100" dist="38100" dir="2700000" algn="tl">
                    <a:srgbClr val="000000">
                      <a:alpha val="43137"/>
                    </a:srgbClr>
                  </a:outerShdw>
                  <a:reflection blurRad="6350" stA="55000" endA="300" endPos="45500" dir="5400000" sy="-100000" algn="bl" rotWithShape="0"/>
                </a:effectLst>
              </a:rPr>
            </a:br>
            <a:r>
              <a:rPr lang="en-PH" sz="2400" dirty="0">
                <a:solidFill>
                  <a:schemeClr val="tx1"/>
                </a:solidFill>
                <a:effectLst>
                  <a:outerShdw blurRad="38100" dist="38100" dir="2700000" algn="tl">
                    <a:srgbClr val="000000">
                      <a:alpha val="43137"/>
                    </a:srgbClr>
                  </a:outerShdw>
                  <a:reflection blurRad="6350" stA="55000" endA="300" endPos="45500" dir="5400000" sy="-100000" algn="bl" rotWithShape="0"/>
                </a:effectLst>
              </a:rPr>
              <a:t/>
            </a:r>
            <a:br>
              <a:rPr lang="en-PH" sz="2400" dirty="0">
                <a:solidFill>
                  <a:schemeClr val="tx1"/>
                </a:solidFill>
                <a:effectLst>
                  <a:outerShdw blurRad="38100" dist="38100" dir="2700000" algn="tl">
                    <a:srgbClr val="000000">
                      <a:alpha val="43137"/>
                    </a:srgbClr>
                  </a:outerShdw>
                  <a:reflection blurRad="6350" stA="55000" endA="300" endPos="45500" dir="5400000" sy="-100000" algn="bl" rotWithShape="0"/>
                </a:effectLst>
              </a:rPr>
            </a:br>
            <a:r>
              <a:rPr lang="en-PH" sz="2400" dirty="0">
                <a:solidFill>
                  <a:schemeClr val="tx1"/>
                </a:solidFill>
                <a:effectLst>
                  <a:outerShdw blurRad="38100" dist="38100" dir="2700000" algn="tl">
                    <a:srgbClr val="000000">
                      <a:alpha val="43137"/>
                    </a:srgbClr>
                  </a:outerShdw>
                  <a:reflection blurRad="6350" stA="55000" endA="300" endPos="45500" dir="5400000" sy="-100000" algn="bl" rotWithShape="0"/>
                </a:effectLst>
              </a:rPr>
              <a:t/>
            </a:r>
            <a:br>
              <a:rPr lang="en-PH" sz="2400" dirty="0">
                <a:solidFill>
                  <a:schemeClr val="tx1"/>
                </a:solidFill>
                <a:effectLst>
                  <a:outerShdw blurRad="38100" dist="38100" dir="2700000" algn="tl">
                    <a:srgbClr val="000000">
                      <a:alpha val="43137"/>
                    </a:srgbClr>
                  </a:outerShdw>
                  <a:reflection blurRad="6350" stA="55000" endA="300" endPos="45500" dir="5400000" sy="-100000" algn="bl" rotWithShape="0"/>
                </a:effectLst>
              </a:rPr>
            </a:br>
            <a:r>
              <a:rPr lang="en-PH" sz="2400" dirty="0">
                <a:solidFill>
                  <a:schemeClr val="tx1"/>
                </a:solidFill>
                <a:effectLst>
                  <a:outerShdw blurRad="38100" dist="38100" dir="2700000" algn="tl">
                    <a:srgbClr val="000000">
                      <a:alpha val="43137"/>
                    </a:srgbClr>
                  </a:outerShdw>
                  <a:reflection blurRad="6350" stA="55000" endA="300" endPos="45500" dir="5400000" sy="-100000" algn="bl" rotWithShape="0"/>
                </a:effectLst>
              </a:rPr>
              <a:t>We all know how difficult it is to collect rates when we are being refused all the time by some banking institutions. So, to hear that rates were accurately collected from an institution that continues to refuse to provide one is no mean feat.</a:t>
            </a:r>
            <a:br>
              <a:rPr lang="en-PH" sz="2400" dirty="0">
                <a:solidFill>
                  <a:schemeClr val="tx1"/>
                </a:solidFill>
                <a:effectLst>
                  <a:outerShdw blurRad="38100" dist="38100" dir="2700000" algn="tl">
                    <a:srgbClr val="000000">
                      <a:alpha val="43137"/>
                    </a:srgbClr>
                  </a:outerShdw>
                  <a:reflection blurRad="6350" stA="55000" endA="300" endPos="45500" dir="5400000" sy="-100000" algn="bl" rotWithShape="0"/>
                </a:effectLst>
              </a:rPr>
            </a:br>
            <a:r>
              <a:rPr lang="en-PH" sz="2400" dirty="0">
                <a:solidFill>
                  <a:schemeClr val="tx1"/>
                </a:solidFill>
                <a:effectLst>
                  <a:outerShdw blurRad="38100" dist="38100" dir="2700000" algn="tl">
                    <a:srgbClr val="000000">
                      <a:alpha val="43137"/>
                    </a:srgbClr>
                  </a:outerShdw>
                  <a:reflection blurRad="6350" stA="55000" endA="300" endPos="45500" dir="5400000" sy="-100000" algn="bl" rotWithShape="0"/>
                </a:effectLst>
              </a:rPr>
              <a:t/>
            </a:r>
            <a:br>
              <a:rPr lang="en-PH" sz="2400" dirty="0">
                <a:solidFill>
                  <a:schemeClr val="tx1"/>
                </a:solidFill>
                <a:effectLst>
                  <a:outerShdw blurRad="38100" dist="38100" dir="2700000" algn="tl">
                    <a:srgbClr val="000000">
                      <a:alpha val="43137"/>
                    </a:srgbClr>
                  </a:outerShdw>
                  <a:reflection blurRad="6350" stA="55000" endA="300" endPos="45500" dir="5400000" sy="-100000" algn="bl" rotWithShape="0"/>
                </a:effectLst>
              </a:rPr>
            </a:br>
            <a:r>
              <a:rPr lang="en-PH" sz="2400" dirty="0">
                <a:solidFill>
                  <a:schemeClr val="tx1"/>
                </a:solidFill>
                <a:effectLst>
                  <a:outerShdw blurRad="38100" dist="38100" dir="2700000" algn="tl">
                    <a:srgbClr val="000000">
                      <a:alpha val="43137"/>
                    </a:srgbClr>
                  </a:outerShdw>
                </a:effectLst>
              </a:rPr>
              <a:t>Kudos Des! Keep it up.</a:t>
            </a:r>
            <a:br>
              <a:rPr lang="en-PH" sz="2400" dirty="0">
                <a:solidFill>
                  <a:schemeClr val="tx1"/>
                </a:solidFill>
                <a:effectLst>
                  <a:outerShdw blurRad="38100" dist="38100" dir="2700000" algn="tl">
                    <a:srgbClr val="000000">
                      <a:alpha val="43137"/>
                    </a:srgbClr>
                  </a:outerShdw>
                </a:effectLst>
              </a:rPr>
            </a:br>
            <a:r>
              <a:rPr lang="en-PH" sz="2400" dirty="0">
                <a:solidFill>
                  <a:schemeClr val="tx1"/>
                </a:solidFill>
                <a:effectLst>
                  <a:outerShdw blurRad="38100" dist="38100" dir="2700000" algn="tl">
                    <a:srgbClr val="000000">
                      <a:alpha val="43137"/>
                    </a:srgbClr>
                  </a:outerShdw>
                </a:effectLst>
              </a:rPr>
              <a:t/>
            </a:r>
            <a:br>
              <a:rPr lang="en-PH" sz="2400" dirty="0">
                <a:solidFill>
                  <a:schemeClr val="tx1"/>
                </a:solidFill>
                <a:effectLst>
                  <a:outerShdw blurRad="38100" dist="38100" dir="2700000" algn="tl">
                    <a:srgbClr val="000000">
                      <a:alpha val="43137"/>
                    </a:srgbClr>
                  </a:outerShdw>
                </a:effectLst>
              </a:rPr>
            </a:br>
            <a:r>
              <a:rPr lang="en-PH" sz="2400" dirty="0">
                <a:effectLst>
                  <a:outerShdw blurRad="38100" dist="38100" dir="2700000" algn="tl">
                    <a:srgbClr val="000000">
                      <a:alpha val="43137"/>
                    </a:srgbClr>
                  </a:outerShdw>
                </a:effectLst>
              </a:rPr>
              <a:t/>
            </a:r>
            <a:br>
              <a:rPr lang="en-PH" sz="2400" dirty="0">
                <a:effectLst>
                  <a:outerShdw blurRad="38100" dist="38100" dir="2700000" algn="tl">
                    <a:srgbClr val="000000">
                      <a:alpha val="43137"/>
                    </a:srgbClr>
                  </a:outerShdw>
                </a:effectLst>
              </a:rPr>
            </a:br>
            <a:endParaRPr lang="en-PH"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310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089" y="152400"/>
            <a:ext cx="6512511" cy="1143000"/>
          </a:xfrm>
        </p:spPr>
        <p:txBody>
          <a:bodyPr/>
          <a:lstStyle/>
          <a:p>
            <a:r>
              <a:rPr lang="en-PH" dirty="0" smtClean="0"/>
              <a:t>March 04,2013</a:t>
            </a:r>
            <a:endParaRPr lang="en-PH" dirty="0"/>
          </a:p>
        </p:txBody>
      </p:sp>
      <p:pic>
        <p:nvPicPr>
          <p:cNvPr id="6146" name="Picture 2" descr="C:\Users\marygb\Downloads\photo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781927">
            <a:off x="309425" y="193816"/>
            <a:ext cx="1986645" cy="2862778"/>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marygb\Downloads\pho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810111">
            <a:off x="2890306" y="1328177"/>
            <a:ext cx="2539053" cy="342025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rot="20770243">
            <a:off x="936604" y="3034071"/>
            <a:ext cx="1767296" cy="400110"/>
          </a:xfrm>
          <a:prstGeom prst="rect">
            <a:avLst/>
          </a:prstGeom>
          <a:noFill/>
        </p:spPr>
        <p:txBody>
          <a:bodyPr wrap="square" rtlCol="0">
            <a:spAutoFit/>
          </a:bodyPr>
          <a:lstStyle/>
          <a:p>
            <a:r>
              <a:rPr lang="en-PH" sz="2000" b="1" dirty="0" smtClean="0"/>
              <a:t>Nicole</a:t>
            </a:r>
            <a:endParaRPr lang="en-PH" sz="2000" b="1" dirty="0"/>
          </a:p>
        </p:txBody>
      </p:sp>
      <p:sp>
        <p:nvSpPr>
          <p:cNvPr id="6" name="TextBox 5"/>
          <p:cNvSpPr txBox="1"/>
          <p:nvPr/>
        </p:nvSpPr>
        <p:spPr>
          <a:xfrm rot="20759931">
            <a:off x="3989562" y="4646349"/>
            <a:ext cx="1931103" cy="461665"/>
          </a:xfrm>
          <a:prstGeom prst="rect">
            <a:avLst/>
          </a:prstGeom>
          <a:noFill/>
        </p:spPr>
        <p:txBody>
          <a:bodyPr wrap="square" rtlCol="0">
            <a:spAutoFit/>
          </a:bodyPr>
          <a:lstStyle/>
          <a:p>
            <a:r>
              <a:rPr lang="en-PH" sz="2400" b="1" dirty="0" smtClean="0"/>
              <a:t>Paulo</a:t>
            </a:r>
            <a:endParaRPr lang="en-PH" sz="2400" b="1" dirty="0"/>
          </a:p>
        </p:txBody>
      </p:sp>
      <p:pic>
        <p:nvPicPr>
          <p:cNvPr id="6148" name="Picture 4" descr="C:\Users\marygb\Downloads\photo (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72200" y="2203073"/>
            <a:ext cx="2362200" cy="338531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6934200" y="5675035"/>
            <a:ext cx="2057400" cy="400110"/>
          </a:xfrm>
          <a:prstGeom prst="rect">
            <a:avLst/>
          </a:prstGeom>
          <a:noFill/>
        </p:spPr>
        <p:txBody>
          <a:bodyPr wrap="square" rtlCol="0">
            <a:spAutoFit/>
          </a:bodyPr>
          <a:lstStyle/>
          <a:p>
            <a:r>
              <a:rPr lang="en-PH" sz="2000" b="1" dirty="0" smtClean="0"/>
              <a:t>Reggie</a:t>
            </a:r>
            <a:endParaRPr lang="en-PH" sz="2000" b="1" dirty="0"/>
          </a:p>
        </p:txBody>
      </p:sp>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8549" y="3634346"/>
            <a:ext cx="2189868" cy="3093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2726105" y="6085104"/>
            <a:ext cx="2057400" cy="400110"/>
          </a:xfrm>
          <a:prstGeom prst="rect">
            <a:avLst/>
          </a:prstGeom>
          <a:noFill/>
        </p:spPr>
        <p:txBody>
          <a:bodyPr wrap="square" rtlCol="0">
            <a:spAutoFit/>
          </a:bodyPr>
          <a:lstStyle/>
          <a:p>
            <a:r>
              <a:rPr lang="en-PH" sz="2000" b="1" dirty="0" err="1" smtClean="0"/>
              <a:t>Kristel</a:t>
            </a:r>
            <a:endParaRPr lang="en-PH" sz="2000" b="1" dirty="0" smtClean="0"/>
          </a:p>
        </p:txBody>
      </p:sp>
    </p:spTree>
    <p:extLst>
      <p:ext uri="{BB962C8B-B14F-4D97-AF65-F5344CB8AC3E}">
        <p14:creationId xmlns:p14="http://schemas.microsoft.com/office/powerpoint/2010/main" xmlns="" val="14187075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Effect transition="in" filter="fade">
                                      <p:cBhvr>
                                        <p:cTn id="13" dur="1000"/>
                                        <p:tgtEl>
                                          <p:spTgt spid="6147"/>
                                        </p:tgtEl>
                                      </p:cBhvr>
                                    </p:animEffect>
                                    <p:anim calcmode="lin" valueType="num">
                                      <p:cBhvr>
                                        <p:cTn id="14" dur="1000" fill="hold"/>
                                        <p:tgtEl>
                                          <p:spTgt spid="6147"/>
                                        </p:tgtEl>
                                        <p:attrNameLst>
                                          <p:attrName>ppt_x</p:attrName>
                                        </p:attrNameLst>
                                      </p:cBhvr>
                                      <p:tavLst>
                                        <p:tav tm="0">
                                          <p:val>
                                            <p:strVal val="#ppt_x"/>
                                          </p:val>
                                        </p:tav>
                                        <p:tav tm="100000">
                                          <p:val>
                                            <p:strVal val="#ppt_x"/>
                                          </p:val>
                                        </p:tav>
                                      </p:tavLst>
                                    </p:anim>
                                    <p:anim calcmode="lin" valueType="num">
                                      <p:cBhvr>
                                        <p:cTn id="15"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wipe(down)">
                                      <p:cBhvr>
                                        <p:cTn id="20" dur="500"/>
                                        <p:tgtEl>
                                          <p:spTgt spid="614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149"/>
                                        </p:tgtEl>
                                        <p:attrNameLst>
                                          <p:attrName>style.visibility</p:attrName>
                                        </p:attrNameLst>
                                      </p:cBhvr>
                                      <p:to>
                                        <p:strVal val="visible"/>
                                      </p:to>
                                    </p:set>
                                    <p:animEffect transition="in" filter="wheel(1)">
                                      <p:cBhvr>
                                        <p:cTn id="25" dur="2000"/>
                                        <p:tgtEl>
                                          <p:spTgt spid="614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512511" cy="1143000"/>
          </a:xfrm>
        </p:spPr>
        <p:txBody>
          <a:bodyPr/>
          <a:lstStyle/>
          <a:p>
            <a:r>
              <a:rPr lang="en-PH" dirty="0" smtClean="0"/>
              <a:t>March 11, 2013</a:t>
            </a:r>
            <a:endParaRPr lang="en-PH" dirty="0"/>
          </a:p>
        </p:txBody>
      </p:sp>
      <p:pic>
        <p:nvPicPr>
          <p:cNvPr id="9218" name="Picture 2" descr="C:\Users\marygb\Downloads\P406066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666460">
            <a:off x="886176" y="1107806"/>
            <a:ext cx="4154238" cy="501702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605626" y="5590152"/>
            <a:ext cx="3276600" cy="1015663"/>
          </a:xfrm>
          <a:prstGeom prst="rect">
            <a:avLst/>
          </a:prstGeom>
          <a:noFill/>
        </p:spPr>
        <p:txBody>
          <a:bodyPr wrap="square" rtlCol="0">
            <a:spAutoFit/>
          </a:bodyPr>
          <a:lstStyle/>
          <a:p>
            <a:r>
              <a:rPr lang="en-PH" sz="6000" b="1" dirty="0" smtClean="0"/>
              <a:t>SID</a:t>
            </a:r>
            <a:endParaRPr lang="en-PH" sz="6000" b="1" dirty="0"/>
          </a:p>
        </p:txBody>
      </p:sp>
    </p:spTree>
    <p:extLst>
      <p:ext uri="{BB962C8B-B14F-4D97-AF65-F5344CB8AC3E}">
        <p14:creationId xmlns:p14="http://schemas.microsoft.com/office/powerpoint/2010/main" xmlns="" val="24498347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113" y="277623"/>
            <a:ext cx="6512511" cy="1143000"/>
          </a:xfrm>
        </p:spPr>
        <p:txBody>
          <a:bodyPr/>
          <a:lstStyle/>
          <a:p>
            <a:r>
              <a:rPr lang="en-PH" dirty="0" smtClean="0"/>
              <a:t>March 18,2013</a:t>
            </a:r>
            <a:endParaRPr lang="en-PH" dirty="0"/>
          </a:p>
        </p:txBody>
      </p:sp>
      <p:pic>
        <p:nvPicPr>
          <p:cNvPr id="7170" name="Picture 2" descr="C:\Users\marygb\Downloads\photo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413794">
            <a:off x="645099" y="736286"/>
            <a:ext cx="3657600" cy="4619223"/>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marygb\Downloads\photo (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1420623"/>
            <a:ext cx="3593307" cy="462563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rot="437915">
            <a:off x="1256596" y="5532685"/>
            <a:ext cx="2883047" cy="523220"/>
          </a:xfrm>
          <a:prstGeom prst="rect">
            <a:avLst/>
          </a:prstGeom>
          <a:noFill/>
        </p:spPr>
        <p:txBody>
          <a:bodyPr wrap="square" rtlCol="0">
            <a:spAutoFit/>
          </a:bodyPr>
          <a:lstStyle/>
          <a:p>
            <a:r>
              <a:rPr lang="en-PH" sz="2800" b="1" dirty="0" smtClean="0"/>
              <a:t>JEFF</a:t>
            </a:r>
            <a:endParaRPr lang="en-PH" sz="2800" b="1" dirty="0"/>
          </a:p>
        </p:txBody>
      </p:sp>
      <p:sp>
        <p:nvSpPr>
          <p:cNvPr id="6" name="TextBox 5"/>
          <p:cNvSpPr txBox="1"/>
          <p:nvPr/>
        </p:nvSpPr>
        <p:spPr>
          <a:xfrm>
            <a:off x="6096000" y="6085862"/>
            <a:ext cx="2514600" cy="523220"/>
          </a:xfrm>
          <a:prstGeom prst="rect">
            <a:avLst/>
          </a:prstGeom>
          <a:noFill/>
        </p:spPr>
        <p:txBody>
          <a:bodyPr wrap="square" rtlCol="0">
            <a:spAutoFit/>
          </a:bodyPr>
          <a:lstStyle/>
          <a:p>
            <a:r>
              <a:rPr lang="en-PH" sz="2800" b="1" dirty="0" smtClean="0"/>
              <a:t>Des</a:t>
            </a:r>
            <a:endParaRPr lang="en-PH" sz="2800" b="1" dirty="0"/>
          </a:p>
        </p:txBody>
      </p:sp>
    </p:spTree>
    <p:extLst>
      <p:ext uri="{BB962C8B-B14F-4D97-AF65-F5344CB8AC3E}">
        <p14:creationId xmlns:p14="http://schemas.microsoft.com/office/powerpoint/2010/main" xmlns="" val="278203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heel(1)">
                                      <p:cBhvr>
                                        <p:cTn id="12" dur="20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9600" dirty="0" smtClean="0">
                <a:latin typeface="Maiandra GD" pitchFamily="34" charset="0"/>
              </a:rPr>
              <a:t>Awards</a:t>
            </a:r>
            <a:endParaRPr lang="en-PH" sz="9600" dirty="0">
              <a:latin typeface="Maiandra GD" pitchFamily="34" charset="0"/>
            </a:endParaRPr>
          </a:p>
        </p:txBody>
      </p:sp>
      <p:pic>
        <p:nvPicPr>
          <p:cNvPr id="1029" name="Picture 5" descr="C:\Users\marygb\Downloads\best rates.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57200"/>
            <a:ext cx="4524375" cy="31473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59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heel(1)">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297" y="5594211"/>
            <a:ext cx="5638800" cy="1295400"/>
          </a:xfrm>
        </p:spPr>
        <p:txBody>
          <a:bodyPr/>
          <a:lstStyle/>
          <a:p>
            <a:r>
              <a:rPr lang="en-PH" dirty="0" smtClean="0"/>
              <a:t>Rejin Sortijas</a:t>
            </a:r>
            <a:endParaRPr lang="en-PH" dirty="0"/>
          </a:p>
        </p:txBody>
      </p:sp>
      <p:pic>
        <p:nvPicPr>
          <p:cNvPr id="4098" name="Picture 2" descr="C:\Users\marygb\Downloads\IMG_015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609600"/>
            <a:ext cx="3276600" cy="554334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114799" y="609600"/>
            <a:ext cx="4742793" cy="5632311"/>
          </a:xfrm>
          <a:prstGeom prst="rect">
            <a:avLst/>
          </a:prstGeom>
          <a:noFill/>
        </p:spPr>
        <p:txBody>
          <a:bodyPr wrap="square" rtlCol="0">
            <a:spAutoFit/>
          </a:bodyPr>
          <a:lstStyle/>
          <a:p>
            <a:r>
              <a:rPr lang="en-PH" sz="2000" b="1" i="1" dirty="0"/>
              <a:t>"Rej has done it this time... If there was an award for most improved, I would gladly give it to him. But Top Performer for March will do for now. Congratulations Rej! You turned the table upside down and proved that you've got the potential to be amongst the best. I hope you continue improving and always aim for the top. Have confidence in yourself and know that you have a team that supports you</a:t>
            </a:r>
            <a:r>
              <a:rPr lang="en-PH" sz="2000" b="1" i="1" dirty="0" smtClean="0"/>
              <a:t>.”</a:t>
            </a:r>
          </a:p>
          <a:p>
            <a:endParaRPr lang="en-PH" sz="2000" b="1" i="1" dirty="0"/>
          </a:p>
          <a:p>
            <a:r>
              <a:rPr lang="en-PH" sz="2000" b="1" i="1" dirty="0" smtClean="0"/>
              <a:t>PRODUCTIVITY :  100%</a:t>
            </a:r>
          </a:p>
          <a:p>
            <a:r>
              <a:rPr lang="en-PH" sz="2000" b="1" i="1" dirty="0" smtClean="0"/>
              <a:t>QUALITY           :   100%</a:t>
            </a:r>
          </a:p>
          <a:p>
            <a:r>
              <a:rPr lang="en-PH" sz="2000" b="1" i="1" dirty="0" smtClean="0"/>
              <a:t>ATTENDANCE    :  100%</a:t>
            </a:r>
            <a:endParaRPr lang="en-PH" sz="2000" dirty="0"/>
          </a:p>
          <a:p>
            <a:r>
              <a:rPr lang="en-PH" sz="2000" dirty="0"/>
              <a:t/>
            </a:r>
            <a:br>
              <a:rPr lang="en-PH" sz="2000" dirty="0"/>
            </a:br>
            <a:endParaRPr lang="en-PH" sz="2000" dirty="0"/>
          </a:p>
        </p:txBody>
      </p:sp>
    </p:spTree>
    <p:extLst>
      <p:ext uri="{BB962C8B-B14F-4D97-AF65-F5344CB8AC3E}">
        <p14:creationId xmlns:p14="http://schemas.microsoft.com/office/powerpoint/2010/main" xmlns="" val="42437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621" y="5699931"/>
            <a:ext cx="6604365" cy="1828800"/>
          </a:xfrm>
        </p:spPr>
        <p:txBody>
          <a:bodyPr/>
          <a:lstStyle/>
          <a:p>
            <a:r>
              <a:rPr lang="en-PH" dirty="0" smtClean="0"/>
              <a:t>Michael Gabriel</a:t>
            </a:r>
            <a:endParaRPr lang="en-PH" dirty="0"/>
          </a:p>
        </p:txBody>
      </p:sp>
      <p:pic>
        <p:nvPicPr>
          <p:cNvPr id="5122" name="Picture 2" descr="C:\Users\marygb\Downloads\IMG_016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683173"/>
            <a:ext cx="3200400" cy="544720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038600" y="683173"/>
            <a:ext cx="4648200" cy="5016758"/>
          </a:xfrm>
          <a:prstGeom prst="rect">
            <a:avLst/>
          </a:prstGeom>
          <a:noFill/>
        </p:spPr>
        <p:txBody>
          <a:bodyPr wrap="square" rtlCol="0">
            <a:spAutoFit/>
          </a:bodyPr>
          <a:lstStyle/>
          <a:p>
            <a:r>
              <a:rPr lang="en-PH" sz="2000" b="1" i="1" dirty="0"/>
              <a:t>"Gab being the top performer for the month comes as no surprise. He has consistently done a great job at collecting rates with efficiency and accuracy. He has proven to have the right attitude and work ethics all throughout his tenure with Bank Rates befitting a top performer. So 2 for 2, SPARC and Top Performer...2nd time lucky? I don't think so...Congratulations Gab! Well deserved</a:t>
            </a:r>
            <a:r>
              <a:rPr lang="en-PH" sz="2000" b="1" i="1" dirty="0" smtClean="0"/>
              <a:t>.“</a:t>
            </a:r>
          </a:p>
          <a:p>
            <a:endParaRPr lang="en-PH" sz="2000" b="1" i="1" dirty="0"/>
          </a:p>
          <a:p>
            <a:r>
              <a:rPr lang="en-PH" sz="2000" b="1" i="1" dirty="0" smtClean="0"/>
              <a:t>PRODUCTIVITY :  143%    </a:t>
            </a:r>
          </a:p>
          <a:p>
            <a:r>
              <a:rPr lang="en-PH" sz="2000" b="1" i="1" dirty="0" smtClean="0"/>
              <a:t>QUALITY           :  100%</a:t>
            </a:r>
          </a:p>
          <a:p>
            <a:r>
              <a:rPr lang="en-PH" sz="2000" b="1" i="1" dirty="0" smtClean="0"/>
              <a:t>ATTENDANCE    :   100%</a:t>
            </a:r>
            <a:endParaRPr lang="en-PH" sz="2000" b="1" i="1" dirty="0"/>
          </a:p>
        </p:txBody>
      </p:sp>
    </p:spTree>
    <p:extLst>
      <p:ext uri="{BB962C8B-B14F-4D97-AF65-F5344CB8AC3E}">
        <p14:creationId xmlns:p14="http://schemas.microsoft.com/office/powerpoint/2010/main" xmlns="" val="232029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143000"/>
          </a:xfrm>
        </p:spPr>
        <p:txBody>
          <a:bodyPr>
            <a:normAutofit fontScale="90000"/>
          </a:bodyPr>
          <a:lstStyle/>
          <a:p>
            <a:r>
              <a:rPr lang="en-PH" sz="8000" b="1" dirty="0" smtClean="0">
                <a:effectLst>
                  <a:outerShdw blurRad="38100" dist="38100" dir="2700000" algn="tl">
                    <a:srgbClr val="000000">
                      <a:alpha val="43137"/>
                    </a:srgbClr>
                  </a:outerShdw>
                </a:effectLst>
                <a:latin typeface="Maiandra GD" pitchFamily="34" charset="0"/>
              </a:rPr>
              <a:t>March Performance</a:t>
            </a:r>
            <a:endParaRPr lang="en-PH" sz="8000" b="1" dirty="0">
              <a:effectLst>
                <a:outerShdw blurRad="38100" dist="38100" dir="2700000" algn="tl">
                  <a:srgbClr val="000000">
                    <a:alpha val="43137"/>
                  </a:srgbClr>
                </a:outerShdw>
              </a:effectLst>
              <a:latin typeface="Maiandra GD" pitchFamily="34" charset="0"/>
            </a:endParaRPr>
          </a:p>
        </p:txBody>
      </p:sp>
    </p:spTree>
    <p:extLst>
      <p:ext uri="{BB962C8B-B14F-4D97-AF65-F5344CB8AC3E}">
        <p14:creationId xmlns:p14="http://schemas.microsoft.com/office/powerpoint/2010/main" xmlns="" val="834855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562600"/>
            <a:ext cx="5943600" cy="1066800"/>
          </a:xfrm>
        </p:spPr>
        <p:txBody>
          <a:bodyPr/>
          <a:lstStyle/>
          <a:p>
            <a:r>
              <a:rPr lang="en-PH" dirty="0" smtClean="0"/>
              <a:t>Kristel Catolico</a:t>
            </a:r>
            <a:endParaRPr lang="en-PH" dirty="0"/>
          </a:p>
        </p:txBody>
      </p:sp>
      <p:pic>
        <p:nvPicPr>
          <p:cNvPr id="3074" name="Picture 2" descr="C:\Users\marygb\Downloads\IMG_01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647600"/>
            <a:ext cx="3200400" cy="53721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038600" y="647600"/>
            <a:ext cx="4648200" cy="4708981"/>
          </a:xfrm>
          <a:prstGeom prst="rect">
            <a:avLst/>
          </a:prstGeom>
          <a:noFill/>
        </p:spPr>
        <p:txBody>
          <a:bodyPr wrap="square" rtlCol="0">
            <a:spAutoFit/>
          </a:bodyPr>
          <a:lstStyle/>
          <a:p>
            <a:r>
              <a:rPr lang="en-PH" sz="2000" b="1" i="1" dirty="0"/>
              <a:t>"Kristel's performance is commendable. Even while in training she has done an excellent job at learning the products quickly and able to collect rates efficiently and accurately. She continues to demonstrate the kind of work ethics and attitude expected of her. Congratulations Tel! Keep up the great work and you will go a long way</a:t>
            </a:r>
            <a:r>
              <a:rPr lang="en-PH" sz="2000" b="1" i="1" dirty="0" smtClean="0"/>
              <a:t>.“</a:t>
            </a:r>
          </a:p>
          <a:p>
            <a:endParaRPr lang="en-PH" sz="2000" b="1" i="1" dirty="0"/>
          </a:p>
          <a:p>
            <a:r>
              <a:rPr lang="en-PH" sz="2000" b="1" i="1" dirty="0" smtClean="0"/>
              <a:t>PRODUCTIVITY  :  250%</a:t>
            </a:r>
          </a:p>
          <a:p>
            <a:r>
              <a:rPr lang="en-PH" sz="2000" b="1" i="1" dirty="0" smtClean="0"/>
              <a:t>QUALITY           :    98%</a:t>
            </a:r>
          </a:p>
          <a:p>
            <a:r>
              <a:rPr lang="en-PH" sz="2000" b="1" i="1" dirty="0" smtClean="0"/>
              <a:t>ATTENDANCE     :  100%</a:t>
            </a:r>
            <a:endParaRPr lang="en-PH" sz="2000" b="1" i="1" dirty="0"/>
          </a:p>
        </p:txBody>
      </p:sp>
    </p:spTree>
    <p:extLst>
      <p:ext uri="{BB962C8B-B14F-4D97-AF65-F5344CB8AC3E}">
        <p14:creationId xmlns:p14="http://schemas.microsoft.com/office/powerpoint/2010/main" xmlns="" val="302331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arygb\Downloads\team wor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8600" y="2362200"/>
            <a:ext cx="4854089" cy="42672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ctrTitle"/>
          </p:nvPr>
        </p:nvSpPr>
        <p:spPr>
          <a:xfrm>
            <a:off x="609600" y="762000"/>
            <a:ext cx="7175351" cy="1793167"/>
          </a:xfrm>
        </p:spPr>
        <p:txBody>
          <a:bodyPr/>
          <a:lstStyle/>
          <a:p>
            <a:r>
              <a:rPr lang="en-PH" sz="2400" b="0" dirty="0">
                <a:solidFill>
                  <a:schemeClr val="tx1"/>
                </a:solidFill>
                <a:effectLst>
                  <a:outerShdw blurRad="38100" dist="38100" dir="2700000" algn="tl">
                    <a:srgbClr val="000000">
                      <a:alpha val="43137"/>
                    </a:srgbClr>
                  </a:outerShdw>
                </a:effectLst>
              </a:rPr>
              <a:t>“Great teams do not hold back with one another. They are unafraid to air their </a:t>
            </a:r>
            <a:r>
              <a:rPr lang="en-PH" sz="2400" b="0">
                <a:solidFill>
                  <a:schemeClr val="tx1"/>
                </a:solidFill>
                <a:effectLst>
                  <a:outerShdw blurRad="38100" dist="38100" dir="2700000" algn="tl">
                    <a:srgbClr val="000000">
                      <a:alpha val="43137"/>
                    </a:srgbClr>
                  </a:outerShdw>
                </a:effectLst>
              </a:rPr>
              <a:t>dirty </a:t>
            </a:r>
            <a:r>
              <a:rPr lang="en-PH" sz="2400" b="0" smtClean="0">
                <a:solidFill>
                  <a:schemeClr val="tx1"/>
                </a:solidFill>
                <a:effectLst>
                  <a:outerShdw blurRad="38100" dist="38100" dir="2700000" algn="tl">
                    <a:srgbClr val="000000">
                      <a:alpha val="43137"/>
                    </a:srgbClr>
                  </a:outerShdw>
                </a:effectLst>
              </a:rPr>
              <a:t>laundry</a:t>
            </a:r>
            <a:r>
              <a:rPr lang="en-PH" sz="2400" b="0" dirty="0">
                <a:solidFill>
                  <a:schemeClr val="tx1"/>
                </a:solidFill>
                <a:effectLst>
                  <a:outerShdw blurRad="38100" dist="38100" dir="2700000" algn="tl">
                    <a:srgbClr val="000000">
                      <a:alpha val="43137"/>
                    </a:srgbClr>
                  </a:outerShdw>
                </a:effectLst>
              </a:rPr>
              <a:t>. They admit their mistakes, their </a:t>
            </a:r>
            <a:r>
              <a:rPr lang="en-PH" sz="2400" b="0" dirty="0" smtClean="0">
                <a:solidFill>
                  <a:schemeClr val="tx1"/>
                </a:solidFill>
                <a:effectLst>
                  <a:outerShdw blurRad="38100" dist="38100" dir="2700000" algn="tl">
                    <a:srgbClr val="000000">
                      <a:alpha val="43137"/>
                    </a:srgbClr>
                  </a:outerShdw>
                </a:effectLst>
              </a:rPr>
              <a:t>weaknesses, and their concerns without fear of reprisal.”</a:t>
            </a:r>
            <a:r>
              <a:rPr lang="en-PH" sz="2400" b="0" dirty="0">
                <a:solidFill>
                  <a:schemeClr val="bg1"/>
                </a:solidFill>
                <a:effectLst/>
              </a:rPr>
              <a:t> </a:t>
            </a:r>
            <a:endParaRPr lang="en-PH" sz="2400" dirty="0">
              <a:solidFill>
                <a:schemeClr val="bg1"/>
              </a:solidFill>
            </a:endParaRPr>
          </a:p>
        </p:txBody>
      </p:sp>
    </p:spTree>
    <p:extLst>
      <p:ext uri="{BB962C8B-B14F-4D97-AF65-F5344CB8AC3E}">
        <p14:creationId xmlns:p14="http://schemas.microsoft.com/office/powerpoint/2010/main" xmlns="" val="249141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arn(inVertical)">
                                      <p:cBhvr>
                                        <p:cTn id="13"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534988"/>
            <a:ext cx="6934200" cy="1200329"/>
          </a:xfrm>
          <a:prstGeom prst="rect">
            <a:avLst/>
          </a:prstGeom>
          <a:noFill/>
        </p:spPr>
        <p:txBody>
          <a:bodyPr wrap="square" rtlCol="0">
            <a:spAutoFit/>
          </a:bodyPr>
          <a:lstStyle/>
          <a:p>
            <a:r>
              <a:rPr lang="en-PH" sz="7200" dirty="0" smtClean="0">
                <a:solidFill>
                  <a:schemeClr val="accent6">
                    <a:lumMod val="75000"/>
                  </a:schemeClr>
                </a:solidFill>
                <a:latin typeface="Algerian" pitchFamily="82" charset="0"/>
              </a:rPr>
              <a:t>BANK  RATES</a:t>
            </a:r>
            <a:endParaRPr lang="en-PH" sz="7200" dirty="0">
              <a:solidFill>
                <a:schemeClr val="accent6">
                  <a:lumMod val="75000"/>
                </a:schemeClr>
              </a:solidFill>
              <a:latin typeface="Algerian" pitchFamily="82" charset="0"/>
            </a:endParaRPr>
          </a:p>
        </p:txBody>
      </p:sp>
      <p:sp>
        <p:nvSpPr>
          <p:cNvPr id="3" name="TextBox 2"/>
          <p:cNvSpPr txBox="1"/>
          <p:nvPr/>
        </p:nvSpPr>
        <p:spPr>
          <a:xfrm>
            <a:off x="1828800" y="2743200"/>
            <a:ext cx="8077200" cy="1015663"/>
          </a:xfrm>
          <a:prstGeom prst="rect">
            <a:avLst/>
          </a:prstGeom>
          <a:noFill/>
        </p:spPr>
        <p:txBody>
          <a:bodyPr wrap="square" rtlCol="0">
            <a:spAutoFit/>
          </a:bodyPr>
          <a:lstStyle/>
          <a:p>
            <a:r>
              <a:rPr lang="en-PH" sz="6000" dirty="0" smtClean="0">
                <a:solidFill>
                  <a:schemeClr val="accent6">
                    <a:lumMod val="75000"/>
                  </a:schemeClr>
                </a:solidFill>
              </a:rPr>
              <a:t>APRIL 15, 2013</a:t>
            </a:r>
            <a:endParaRPr lang="en-PH" sz="6000" dirty="0">
              <a:solidFill>
                <a:schemeClr val="accent6">
                  <a:lumMod val="75000"/>
                </a:schemeClr>
              </a:solidFill>
            </a:endParaRPr>
          </a:p>
        </p:txBody>
      </p:sp>
    </p:spTree>
    <p:extLst>
      <p:ext uri="{BB962C8B-B14F-4D97-AF65-F5344CB8AC3E}">
        <p14:creationId xmlns:p14="http://schemas.microsoft.com/office/powerpoint/2010/main" xmlns="" val="297320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05000" y="5562600"/>
            <a:ext cx="6512511" cy="1143000"/>
          </a:xfrm>
        </p:spPr>
        <p:txBody>
          <a:bodyPr/>
          <a:lstStyle/>
          <a:p>
            <a:r>
              <a:rPr lang="en-PH" b="1" dirty="0" smtClean="0">
                <a:latin typeface="Maiandra GD" pitchFamily="34" charset="0"/>
              </a:rPr>
              <a:t>Live Associates</a:t>
            </a:r>
            <a:endParaRPr lang="en-PH" b="1" dirty="0">
              <a:latin typeface="Maiandra GD"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694486184"/>
              </p:ext>
            </p:extLst>
          </p:nvPr>
        </p:nvGraphicFramePr>
        <p:xfrm>
          <a:off x="685800" y="685797"/>
          <a:ext cx="7696199" cy="4689168"/>
        </p:xfrm>
        <a:graphic>
          <a:graphicData uri="http://schemas.openxmlformats.org/drawingml/2006/table">
            <a:tbl>
              <a:tblPr>
                <a:tableStyleId>{616DA210-FB5B-4158-B5E0-FEB733F419BA}</a:tableStyleId>
              </a:tblPr>
              <a:tblGrid>
                <a:gridCol w="629690"/>
                <a:gridCol w="1212734"/>
                <a:gridCol w="769620"/>
                <a:gridCol w="1282699"/>
                <a:gridCol w="2238894"/>
                <a:gridCol w="1562562"/>
              </a:tblGrid>
              <a:tr h="662166">
                <a:tc>
                  <a:txBody>
                    <a:bodyPr/>
                    <a:lstStyle/>
                    <a:p>
                      <a:pPr algn="ctr" fontAlgn="b"/>
                      <a:r>
                        <a:rPr lang="en-PH" sz="2000" b="1" u="none" strike="noStrike" dirty="0">
                          <a:effectLst/>
                          <a:latin typeface="Maiandra GD" pitchFamily="34" charset="0"/>
                        </a:rPr>
                        <a:t>S.No</a:t>
                      </a:r>
                      <a:endParaRPr lang="en-PH" sz="2000" b="1"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b="1" u="none" strike="noStrike" dirty="0">
                          <a:effectLst/>
                          <a:latin typeface="Maiandra GD" pitchFamily="34" charset="0"/>
                        </a:rPr>
                        <a:t>Name</a:t>
                      </a:r>
                      <a:endParaRPr lang="en-PH" sz="2000" b="1"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b="1" u="none" strike="noStrike" dirty="0">
                          <a:effectLst/>
                          <a:latin typeface="Maiandra GD" pitchFamily="34" charset="0"/>
                        </a:rPr>
                        <a:t>Points</a:t>
                      </a:r>
                      <a:endParaRPr lang="en-PH" sz="2000" b="1"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b="1" u="none" strike="noStrike" dirty="0">
                          <a:effectLst/>
                          <a:latin typeface="Maiandra GD" pitchFamily="34" charset="0"/>
                        </a:rPr>
                        <a:t>Percentage</a:t>
                      </a:r>
                      <a:endParaRPr lang="en-PH" sz="2000" b="1"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b="1" u="none" strike="noStrike" dirty="0">
                          <a:effectLst/>
                          <a:latin typeface="Maiandra GD" pitchFamily="34" charset="0"/>
                        </a:rPr>
                        <a:t>No Of Working Days</a:t>
                      </a:r>
                      <a:endParaRPr lang="en-PH" sz="2000" b="1"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b="1" u="none" strike="noStrike" dirty="0">
                          <a:effectLst/>
                          <a:latin typeface="Maiandra GD" pitchFamily="34" charset="0"/>
                        </a:rPr>
                        <a:t>Attendance %</a:t>
                      </a:r>
                      <a:endParaRPr lang="en-PH" sz="2000" b="1" i="0" u="none" strike="noStrike" dirty="0">
                        <a:solidFill>
                          <a:srgbClr val="000000"/>
                        </a:solidFill>
                        <a:effectLst/>
                        <a:latin typeface="Maiandra GD" pitchFamily="34" charset="0"/>
                      </a:endParaRPr>
                    </a:p>
                  </a:txBody>
                  <a:tcPr marL="9525" marR="9525" marT="9525" marB="0" anchor="ctr"/>
                </a:tc>
              </a:tr>
              <a:tr h="345253">
                <a:tc>
                  <a:txBody>
                    <a:bodyPr/>
                    <a:lstStyle/>
                    <a:p>
                      <a:pPr algn="ctr" fontAlgn="b"/>
                      <a:r>
                        <a:rPr lang="en-PH" sz="2000" u="none" strike="noStrike" dirty="0">
                          <a:effectLst/>
                          <a:latin typeface="Maiandra GD" pitchFamily="34" charset="0"/>
                        </a:rPr>
                        <a:t>1</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Herald</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2027</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98%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90%</a:t>
                      </a:r>
                      <a:endParaRPr lang="en-PH" sz="2000" b="0" i="0" u="none" strike="noStrike" dirty="0">
                        <a:solidFill>
                          <a:srgbClr val="000000"/>
                        </a:solidFill>
                        <a:effectLst/>
                        <a:latin typeface="Maiandra GD" pitchFamily="34" charset="0"/>
                      </a:endParaRPr>
                    </a:p>
                  </a:txBody>
                  <a:tcPr marL="9525" marR="9525" marT="9525" marB="0" anchor="ctr"/>
                </a:tc>
              </a:tr>
              <a:tr h="345253">
                <a:tc>
                  <a:txBody>
                    <a:bodyPr/>
                    <a:lstStyle/>
                    <a:p>
                      <a:pPr algn="ctr" fontAlgn="b"/>
                      <a:r>
                        <a:rPr lang="en-PH" sz="2000" u="none" strike="noStrike" dirty="0">
                          <a:effectLst/>
                          <a:latin typeface="Maiandra GD" pitchFamily="34" charset="0"/>
                        </a:rPr>
                        <a:t>2</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Heidi</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1661</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98%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20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100%</a:t>
                      </a:r>
                      <a:endParaRPr lang="en-PH" sz="2000" b="0" i="0" u="none" strike="noStrike" dirty="0">
                        <a:solidFill>
                          <a:srgbClr val="000000"/>
                        </a:solidFill>
                        <a:effectLst/>
                        <a:latin typeface="Maiandra GD" pitchFamily="34" charset="0"/>
                      </a:endParaRPr>
                    </a:p>
                  </a:txBody>
                  <a:tcPr marL="9525" marR="9525" marT="9525" marB="0" anchor="ctr"/>
                </a:tc>
              </a:tr>
              <a:tr h="345253">
                <a:tc>
                  <a:txBody>
                    <a:bodyPr/>
                    <a:lstStyle/>
                    <a:p>
                      <a:pPr algn="ctr" fontAlgn="b"/>
                      <a:r>
                        <a:rPr lang="en-PH" sz="2000" u="none" strike="noStrike" dirty="0">
                          <a:effectLst/>
                          <a:latin typeface="Maiandra GD" pitchFamily="34" charset="0"/>
                        </a:rPr>
                        <a:t>3</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Grace</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1258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114%</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13</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65%</a:t>
                      </a:r>
                      <a:endParaRPr lang="en-PH" sz="2000" b="0" i="0" u="none" strike="noStrike" dirty="0">
                        <a:solidFill>
                          <a:srgbClr val="000000"/>
                        </a:solidFill>
                        <a:effectLst/>
                        <a:latin typeface="Maiandra GD" pitchFamily="34" charset="0"/>
                      </a:endParaRPr>
                    </a:p>
                  </a:txBody>
                  <a:tcPr marL="9525" marR="9525" marT="9525" marB="0" anchor="ctr"/>
                </a:tc>
              </a:tr>
              <a:tr h="345253">
                <a:tc>
                  <a:txBody>
                    <a:bodyPr/>
                    <a:lstStyle/>
                    <a:p>
                      <a:pPr algn="ctr" fontAlgn="b"/>
                      <a:r>
                        <a:rPr lang="en-PH" sz="2000" u="none" strike="noStrike" dirty="0">
                          <a:effectLst/>
                          <a:latin typeface="Maiandra GD" pitchFamily="34" charset="0"/>
                        </a:rPr>
                        <a:t>4</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Regina</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1727</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139%</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20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100%</a:t>
                      </a:r>
                      <a:endParaRPr lang="en-PH" sz="2000" b="0" i="0" u="none" strike="noStrike" dirty="0">
                        <a:solidFill>
                          <a:srgbClr val="000000"/>
                        </a:solidFill>
                        <a:effectLst/>
                        <a:latin typeface="Maiandra GD" pitchFamily="34" charset="0"/>
                      </a:endParaRPr>
                    </a:p>
                  </a:txBody>
                  <a:tcPr marL="9525" marR="9525" marT="9525" marB="0" anchor="ctr"/>
                </a:tc>
              </a:tr>
              <a:tr h="345253">
                <a:tc>
                  <a:txBody>
                    <a:bodyPr/>
                    <a:lstStyle/>
                    <a:p>
                      <a:pPr algn="ctr" fontAlgn="b"/>
                      <a:r>
                        <a:rPr lang="en-PH" sz="2000" u="none" strike="noStrike" dirty="0">
                          <a:effectLst/>
                          <a:latin typeface="Maiandra GD" pitchFamily="34" charset="0"/>
                        </a:rPr>
                        <a:t>5</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Regin</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1601</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129%</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20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100%</a:t>
                      </a:r>
                      <a:endParaRPr lang="en-PH" sz="2000" b="0" i="0" u="none" strike="noStrike" dirty="0">
                        <a:solidFill>
                          <a:srgbClr val="000000"/>
                        </a:solidFill>
                        <a:effectLst/>
                        <a:latin typeface="Maiandra GD" pitchFamily="34" charset="0"/>
                      </a:endParaRPr>
                    </a:p>
                  </a:txBody>
                  <a:tcPr marL="9525" marR="9525" marT="9525" marB="0" anchor="ctr"/>
                </a:tc>
              </a:tr>
              <a:tr h="345253">
                <a:tc>
                  <a:txBody>
                    <a:bodyPr/>
                    <a:lstStyle/>
                    <a:p>
                      <a:pPr algn="ctr" fontAlgn="b"/>
                      <a:r>
                        <a:rPr lang="en-PH" sz="2000" u="none" strike="noStrike" dirty="0">
                          <a:effectLst/>
                          <a:latin typeface="Maiandra GD" pitchFamily="34" charset="0"/>
                        </a:rPr>
                        <a:t>6</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Pamela</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565</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78%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16</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80%</a:t>
                      </a:r>
                      <a:endParaRPr lang="en-PH" sz="2000" b="0" i="0" u="none" strike="noStrike" dirty="0">
                        <a:solidFill>
                          <a:srgbClr val="000000"/>
                        </a:solidFill>
                        <a:effectLst/>
                        <a:latin typeface="Maiandra GD" pitchFamily="34" charset="0"/>
                      </a:endParaRPr>
                    </a:p>
                  </a:txBody>
                  <a:tcPr marL="9525" marR="9525" marT="9525" marB="0" anchor="ctr"/>
                </a:tc>
              </a:tr>
              <a:tr h="662166">
                <a:tc>
                  <a:txBody>
                    <a:bodyPr/>
                    <a:lstStyle/>
                    <a:p>
                      <a:pPr algn="ctr" fontAlgn="b"/>
                      <a:r>
                        <a:rPr lang="en-PH" sz="2000" u="none" strike="noStrike" dirty="0">
                          <a:effectLst/>
                          <a:latin typeface="Maiandra GD" pitchFamily="34" charset="0"/>
                        </a:rPr>
                        <a:t>7</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Evangeline</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826</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92%</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20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100%</a:t>
                      </a:r>
                      <a:endParaRPr lang="en-PH" sz="2000" b="0" i="0" u="none" strike="noStrike" dirty="0">
                        <a:solidFill>
                          <a:srgbClr val="000000"/>
                        </a:solidFill>
                        <a:effectLst/>
                        <a:latin typeface="Maiandra GD" pitchFamily="34" charset="0"/>
                      </a:endParaRPr>
                    </a:p>
                  </a:txBody>
                  <a:tcPr marL="9525" marR="9525" marT="9525" marB="0" anchor="ctr"/>
                </a:tc>
              </a:tr>
              <a:tr h="602812">
                <a:tc>
                  <a:txBody>
                    <a:bodyPr/>
                    <a:lstStyle/>
                    <a:p>
                      <a:pPr algn="ctr" fontAlgn="b"/>
                      <a:r>
                        <a:rPr lang="en-PH" sz="2000" u="none" strike="noStrike" dirty="0">
                          <a:effectLst/>
                          <a:latin typeface="Maiandra GD" pitchFamily="34" charset="0"/>
                        </a:rPr>
                        <a:t>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Patrick N</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1064</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118%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20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100%</a:t>
                      </a:r>
                      <a:endParaRPr lang="en-PH" sz="2000" b="0" i="0" u="none" strike="noStrike" dirty="0">
                        <a:solidFill>
                          <a:srgbClr val="000000"/>
                        </a:solidFill>
                        <a:effectLst/>
                        <a:latin typeface="Maiandra GD" pitchFamily="34" charset="0"/>
                      </a:endParaRPr>
                    </a:p>
                  </a:txBody>
                  <a:tcPr marL="9525" marR="9525" marT="9525" marB="0" anchor="ctr"/>
                </a:tc>
              </a:tr>
              <a:tr h="345253">
                <a:tc>
                  <a:txBody>
                    <a:bodyPr/>
                    <a:lstStyle/>
                    <a:p>
                      <a:pPr algn="ctr" fontAlgn="b"/>
                      <a:r>
                        <a:rPr lang="en-PH" sz="2000" u="none" strike="noStrike" dirty="0">
                          <a:effectLst/>
                          <a:latin typeface="Maiandra GD" pitchFamily="34" charset="0"/>
                        </a:rPr>
                        <a:t>9</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Michael</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1288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143%</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20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100%</a:t>
                      </a:r>
                      <a:endParaRPr lang="en-PH" sz="2000" b="0" i="0" u="none" strike="noStrike" dirty="0">
                        <a:solidFill>
                          <a:srgbClr val="000000"/>
                        </a:solidFill>
                        <a:effectLst/>
                        <a:latin typeface="Maiandra GD" pitchFamily="34" charset="0"/>
                      </a:endParaRPr>
                    </a:p>
                  </a:txBody>
                  <a:tcPr marL="9525" marR="9525" marT="9525" marB="0" anchor="ctr"/>
                </a:tc>
              </a:tr>
              <a:tr h="345253">
                <a:tc>
                  <a:txBody>
                    <a:bodyPr/>
                    <a:lstStyle/>
                    <a:p>
                      <a:pPr algn="ctr" fontAlgn="b"/>
                      <a:r>
                        <a:rPr lang="en-PH" sz="2000" u="none" strike="noStrike" dirty="0">
                          <a:effectLst/>
                          <a:latin typeface="Maiandra GD" pitchFamily="34" charset="0"/>
                        </a:rPr>
                        <a:t>10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Nancy</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809</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95%</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19</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latin typeface="Maiandra GD" pitchFamily="34" charset="0"/>
                        </a:rPr>
                        <a:t>95%</a:t>
                      </a:r>
                      <a:endParaRPr lang="en-PH" sz="2000" b="0" i="0" u="none" strike="noStrike" dirty="0">
                        <a:solidFill>
                          <a:srgbClr val="000000"/>
                        </a:solidFill>
                        <a:effectLst/>
                        <a:latin typeface="Maiandra GD"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1339275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xmlns="" val="1028810620"/>
              </p:ext>
            </p:extLst>
          </p:nvPr>
        </p:nvGraphicFramePr>
        <p:xfrm>
          <a:off x="1143000" y="990600"/>
          <a:ext cx="6858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42605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xmlns="" val="4033169879"/>
              </p:ext>
            </p:extLst>
          </p:nvPr>
        </p:nvGraphicFramePr>
        <p:xfrm>
          <a:off x="1066800" y="990600"/>
          <a:ext cx="70104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89184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 val="3469208021"/>
              </p:ext>
            </p:extLst>
          </p:nvPr>
        </p:nvGraphicFramePr>
        <p:xfrm>
          <a:off x="1066800" y="990600"/>
          <a:ext cx="7086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02062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410200"/>
            <a:ext cx="6512511" cy="1143000"/>
          </a:xfrm>
        </p:spPr>
        <p:txBody>
          <a:bodyPr/>
          <a:lstStyle/>
          <a:p>
            <a:r>
              <a:rPr lang="en-PH" dirty="0" smtClean="0">
                <a:latin typeface="Maiandra GD" pitchFamily="34" charset="0"/>
              </a:rPr>
              <a:t>Trainees</a:t>
            </a:r>
            <a:endParaRPr lang="en-PH" dirty="0">
              <a:latin typeface="Maiandra GD"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590909719"/>
              </p:ext>
            </p:extLst>
          </p:nvPr>
        </p:nvGraphicFramePr>
        <p:xfrm>
          <a:off x="533400" y="533400"/>
          <a:ext cx="8153400" cy="4706215"/>
        </p:xfrm>
        <a:graphic>
          <a:graphicData uri="http://schemas.openxmlformats.org/drawingml/2006/table">
            <a:tbl>
              <a:tblPr>
                <a:tableStyleId>{5940675A-B579-460E-94D1-54222C63F5DA}</a:tableStyleId>
              </a:tblPr>
              <a:tblGrid>
                <a:gridCol w="685800"/>
                <a:gridCol w="1447799"/>
                <a:gridCol w="914400"/>
                <a:gridCol w="1447800"/>
                <a:gridCol w="1828800"/>
                <a:gridCol w="1828801"/>
              </a:tblGrid>
              <a:tr h="40870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PH" sz="2000" b="1" u="none" strike="noStrike" dirty="0" smtClean="0">
                          <a:effectLst/>
                          <a:latin typeface="Maiandra GD" pitchFamily="34" charset="0"/>
                        </a:rPr>
                        <a:t>S.No</a:t>
                      </a:r>
                      <a:endParaRPr lang="en-PH" sz="2000" b="1" i="0" u="none" strike="noStrike" dirty="0" smtClean="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Name</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Points</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Percentage</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No Of </a:t>
                      </a:r>
                      <a:endParaRPr lang="en-PH" sz="2000" u="none" strike="noStrike" dirty="0" smtClean="0">
                        <a:effectLst/>
                      </a:endParaRPr>
                    </a:p>
                    <a:p>
                      <a:pPr algn="ctr" fontAlgn="b"/>
                      <a:r>
                        <a:rPr lang="en-PH" sz="2000" u="none" strike="noStrike" dirty="0" smtClean="0">
                          <a:effectLst/>
                        </a:rPr>
                        <a:t>Working </a:t>
                      </a:r>
                      <a:r>
                        <a:rPr lang="en-PH" sz="2000" u="none" strike="noStrike" dirty="0">
                          <a:effectLst/>
                        </a:rPr>
                        <a:t>Days</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Attendance %</a:t>
                      </a:r>
                      <a:endParaRPr lang="en-PH" sz="2000" b="0" i="0" u="none" strike="noStrike" dirty="0">
                        <a:solidFill>
                          <a:srgbClr val="000000"/>
                        </a:solidFill>
                        <a:effectLst/>
                        <a:latin typeface="Maiandra GD" pitchFamily="34" charset="0"/>
                      </a:endParaRPr>
                    </a:p>
                  </a:txBody>
                  <a:tcPr marL="9525" marR="9525" marT="9525" marB="0" anchor="ctr"/>
                </a:tc>
              </a:tr>
              <a:tr h="408709">
                <a:tc>
                  <a:txBody>
                    <a:bodyPr/>
                    <a:lstStyle/>
                    <a:p>
                      <a:pPr algn="ctr" fontAlgn="b"/>
                      <a:r>
                        <a:rPr lang="en-PH" sz="2000" u="none" strike="noStrike" dirty="0">
                          <a:effectLst/>
                        </a:rPr>
                        <a:t>1</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Jaymoun</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1098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165%</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19</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95%</a:t>
                      </a:r>
                      <a:endParaRPr lang="en-PH" sz="2000" b="0" i="0" u="none" strike="noStrike" dirty="0">
                        <a:solidFill>
                          <a:srgbClr val="000000"/>
                        </a:solidFill>
                        <a:effectLst/>
                        <a:latin typeface="Maiandra GD" pitchFamily="34" charset="0"/>
                      </a:endParaRPr>
                    </a:p>
                  </a:txBody>
                  <a:tcPr marL="9525" marR="9525" marT="9525" marB="0" anchor="ctr"/>
                </a:tc>
              </a:tr>
              <a:tr h="408709">
                <a:tc>
                  <a:txBody>
                    <a:bodyPr/>
                    <a:lstStyle/>
                    <a:p>
                      <a:pPr algn="ctr" fontAlgn="b"/>
                      <a:r>
                        <a:rPr lang="en-PH" sz="2000" u="none" strike="noStrike" dirty="0">
                          <a:effectLst/>
                        </a:rPr>
                        <a:t>2</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Sheryll</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981</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140%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20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100%</a:t>
                      </a:r>
                      <a:endParaRPr lang="en-PH" sz="2000" b="0" i="0" u="none" strike="noStrike" dirty="0">
                        <a:solidFill>
                          <a:srgbClr val="000000"/>
                        </a:solidFill>
                        <a:effectLst/>
                        <a:latin typeface="Maiandra GD" pitchFamily="34" charset="0"/>
                      </a:endParaRPr>
                    </a:p>
                  </a:txBody>
                  <a:tcPr marL="9525" marR="9525" marT="9525" marB="0" anchor="ctr"/>
                </a:tc>
              </a:tr>
              <a:tr h="408709">
                <a:tc>
                  <a:txBody>
                    <a:bodyPr/>
                    <a:lstStyle/>
                    <a:p>
                      <a:pPr algn="ctr" fontAlgn="b"/>
                      <a:r>
                        <a:rPr lang="en-PH" sz="2000" u="none" strike="noStrike" dirty="0">
                          <a:effectLst/>
                        </a:rPr>
                        <a:t>3</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Aeleta</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861</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137%</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90%</a:t>
                      </a:r>
                      <a:endParaRPr lang="en-PH" sz="2000" b="0" i="0" u="none" strike="noStrike" dirty="0">
                        <a:solidFill>
                          <a:srgbClr val="000000"/>
                        </a:solidFill>
                        <a:effectLst/>
                        <a:latin typeface="Maiandra GD" pitchFamily="34" charset="0"/>
                      </a:endParaRPr>
                    </a:p>
                  </a:txBody>
                  <a:tcPr marL="9525" marR="9525" marT="9525" marB="0" anchor="ctr"/>
                </a:tc>
              </a:tr>
              <a:tr h="408709">
                <a:tc>
                  <a:txBody>
                    <a:bodyPr/>
                    <a:lstStyle/>
                    <a:p>
                      <a:pPr algn="ctr" fontAlgn="b"/>
                      <a:r>
                        <a:rPr lang="en-PH" sz="2000" u="none" strike="noStrike" dirty="0">
                          <a:effectLst/>
                        </a:rPr>
                        <a:t>4</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Melissa</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898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128%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20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100%</a:t>
                      </a:r>
                      <a:endParaRPr lang="en-PH" sz="2000" b="0" i="0" u="none" strike="noStrike" dirty="0">
                        <a:solidFill>
                          <a:srgbClr val="000000"/>
                        </a:solidFill>
                        <a:effectLst/>
                        <a:latin typeface="Maiandra GD" pitchFamily="34" charset="0"/>
                      </a:endParaRPr>
                    </a:p>
                  </a:txBody>
                  <a:tcPr marL="9525" marR="9525" marT="9525" marB="0" anchor="ctr"/>
                </a:tc>
              </a:tr>
              <a:tr h="408709">
                <a:tc>
                  <a:txBody>
                    <a:bodyPr/>
                    <a:lstStyle/>
                    <a:p>
                      <a:pPr algn="ctr" fontAlgn="b"/>
                      <a:r>
                        <a:rPr lang="en-PH" sz="2000" u="none" strike="noStrike" dirty="0">
                          <a:effectLst/>
                        </a:rPr>
                        <a:t>5</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Reggie</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800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200%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16</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100%</a:t>
                      </a:r>
                      <a:endParaRPr lang="en-PH" sz="2000" b="0" i="0" u="none" strike="noStrike" dirty="0">
                        <a:solidFill>
                          <a:srgbClr val="000000"/>
                        </a:solidFill>
                        <a:effectLst/>
                        <a:latin typeface="Maiandra GD" pitchFamily="34" charset="0"/>
                      </a:endParaRPr>
                    </a:p>
                  </a:txBody>
                  <a:tcPr marL="9525" marR="9525" marT="9525" marB="0" anchor="ctr"/>
                </a:tc>
              </a:tr>
              <a:tr h="408709">
                <a:tc>
                  <a:txBody>
                    <a:bodyPr/>
                    <a:lstStyle/>
                    <a:p>
                      <a:pPr algn="ctr" fontAlgn="b"/>
                      <a:r>
                        <a:rPr lang="en-PH" sz="2000" u="none" strike="noStrike" dirty="0">
                          <a:effectLst/>
                        </a:rPr>
                        <a:t>6</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Nicole</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807</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202%</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16</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100%</a:t>
                      </a:r>
                      <a:endParaRPr lang="en-PH" sz="2000" b="0" i="0" u="none" strike="noStrike" dirty="0">
                        <a:solidFill>
                          <a:srgbClr val="000000"/>
                        </a:solidFill>
                        <a:effectLst/>
                        <a:latin typeface="Maiandra GD" pitchFamily="34" charset="0"/>
                      </a:endParaRPr>
                    </a:p>
                  </a:txBody>
                  <a:tcPr marL="9525" marR="9525" marT="9525" marB="0" anchor="ctr"/>
                </a:tc>
              </a:tr>
              <a:tr h="408709">
                <a:tc>
                  <a:txBody>
                    <a:bodyPr/>
                    <a:lstStyle/>
                    <a:p>
                      <a:pPr algn="ctr" fontAlgn="b"/>
                      <a:r>
                        <a:rPr lang="en-PH" sz="2000" u="none" strike="noStrike" dirty="0">
                          <a:effectLst/>
                        </a:rPr>
                        <a:t>7</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Paolo</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851</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213%</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16</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100%</a:t>
                      </a:r>
                      <a:endParaRPr lang="en-PH" sz="2000" b="0" i="0" u="none" strike="noStrike" dirty="0">
                        <a:solidFill>
                          <a:srgbClr val="000000"/>
                        </a:solidFill>
                        <a:effectLst/>
                        <a:latin typeface="Maiandra GD" pitchFamily="34" charset="0"/>
                      </a:endParaRPr>
                    </a:p>
                  </a:txBody>
                  <a:tcPr marL="9525" marR="9525" marT="9525" marB="0" anchor="ctr"/>
                </a:tc>
              </a:tr>
              <a:tr h="408709">
                <a:tc>
                  <a:txBody>
                    <a:bodyPr/>
                    <a:lstStyle/>
                    <a:p>
                      <a:pPr algn="ctr" fontAlgn="b"/>
                      <a:r>
                        <a:rPr lang="en-PH" sz="2000" u="none" strike="noStrike" dirty="0">
                          <a:effectLst/>
                        </a:rPr>
                        <a:t>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Kristel</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998</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250%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16</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100%</a:t>
                      </a:r>
                      <a:endParaRPr lang="en-PH" sz="2000" b="0" i="0" u="none" strike="noStrike" dirty="0">
                        <a:solidFill>
                          <a:srgbClr val="000000"/>
                        </a:solidFill>
                        <a:effectLst/>
                        <a:latin typeface="Maiandra GD" pitchFamily="34" charset="0"/>
                      </a:endParaRPr>
                    </a:p>
                  </a:txBody>
                  <a:tcPr marL="9525" marR="9525" marT="9525" marB="0" anchor="ctr"/>
                </a:tc>
              </a:tr>
              <a:tr h="408709">
                <a:tc>
                  <a:txBody>
                    <a:bodyPr/>
                    <a:lstStyle/>
                    <a:p>
                      <a:pPr algn="ctr" fontAlgn="b"/>
                      <a:r>
                        <a:rPr lang="en-PH" sz="2000" u="none" strike="noStrike" dirty="0">
                          <a:effectLst/>
                        </a:rPr>
                        <a:t>9</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Jeff</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105</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70%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6</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100%</a:t>
                      </a:r>
                      <a:endParaRPr lang="en-PH" sz="2000" b="0" i="0" u="none" strike="noStrike" dirty="0">
                        <a:solidFill>
                          <a:srgbClr val="000000"/>
                        </a:solidFill>
                        <a:effectLst/>
                        <a:latin typeface="Maiandra GD" pitchFamily="34" charset="0"/>
                      </a:endParaRPr>
                    </a:p>
                  </a:txBody>
                  <a:tcPr marL="9525" marR="9525" marT="9525" marB="0" anchor="ctr"/>
                </a:tc>
              </a:tr>
              <a:tr h="408709">
                <a:tc>
                  <a:txBody>
                    <a:bodyPr/>
                    <a:lstStyle/>
                    <a:p>
                      <a:pPr algn="ctr" fontAlgn="b"/>
                      <a:r>
                        <a:rPr lang="en-PH" sz="2000" u="none" strike="noStrike" dirty="0">
                          <a:effectLst/>
                        </a:rPr>
                        <a:t>10</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Lourdes</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93</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62%</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6</a:t>
                      </a:r>
                      <a:endParaRPr lang="en-PH" sz="2000" b="0" i="0" u="none" strike="noStrike" dirty="0">
                        <a:solidFill>
                          <a:srgbClr val="000000"/>
                        </a:solidFill>
                        <a:effectLst/>
                        <a:latin typeface="Maiandra GD" pitchFamily="34" charset="0"/>
                      </a:endParaRPr>
                    </a:p>
                  </a:txBody>
                  <a:tcPr marL="9525" marR="9525" marT="9525" marB="0" anchor="ctr"/>
                </a:tc>
                <a:tc>
                  <a:txBody>
                    <a:bodyPr/>
                    <a:lstStyle/>
                    <a:p>
                      <a:pPr algn="ctr" fontAlgn="b"/>
                      <a:r>
                        <a:rPr lang="en-PH" sz="2000" u="none" strike="noStrike" dirty="0">
                          <a:effectLst/>
                        </a:rPr>
                        <a:t>100%</a:t>
                      </a:r>
                      <a:endParaRPr lang="en-PH" sz="2000" b="0" i="0" u="none" strike="noStrike" dirty="0">
                        <a:solidFill>
                          <a:srgbClr val="000000"/>
                        </a:solidFill>
                        <a:effectLst/>
                        <a:latin typeface="Maiandra GD"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281696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xmlns="" val="4054114658"/>
              </p:ext>
            </p:extLst>
          </p:nvPr>
        </p:nvGraphicFramePr>
        <p:xfrm>
          <a:off x="1066800" y="990600"/>
          <a:ext cx="70866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22639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 val="4220654116"/>
              </p:ext>
            </p:extLst>
          </p:nvPr>
        </p:nvGraphicFramePr>
        <p:xfrm>
          <a:off x="1066800" y="990600"/>
          <a:ext cx="70866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50408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1817</TotalTime>
  <Words>592</Words>
  <Application>Microsoft Office PowerPoint</Application>
  <PresentationFormat>On-screen Show (4:3)</PresentationFormat>
  <Paragraphs>179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Slipstream</vt:lpstr>
      <vt:lpstr>Slide 1</vt:lpstr>
      <vt:lpstr>March Performance</vt:lpstr>
      <vt:lpstr>Live Associates</vt:lpstr>
      <vt:lpstr>Slide 4</vt:lpstr>
      <vt:lpstr>Slide 5</vt:lpstr>
      <vt:lpstr>Slide 6</vt:lpstr>
      <vt:lpstr>Trainees</vt:lpstr>
      <vt:lpstr>Slide 8</vt:lpstr>
      <vt:lpstr>Slide 9</vt:lpstr>
      <vt:lpstr>Slide 10</vt:lpstr>
      <vt:lpstr>Slide 11</vt:lpstr>
      <vt:lpstr>We have been unable to do so several times in the past because the bank would always refuse to quote their rates. Great job Nicole! I appreciate your persistence and hard work. Keep it up. =) </vt:lpstr>
      <vt:lpstr>I just want to commend Des for doing an excellent job at collecting rates from an institution which continuously refused to quote.   We all know how difficult it is to collect rates when we are being refused all the time by some banking institutions. So, to hear that rates were accurately collected from an institution that continues to refuse to provide one is no mean feat.  Kudos Des! Keep it up.   </vt:lpstr>
      <vt:lpstr>March 04,2013</vt:lpstr>
      <vt:lpstr>March 11, 2013</vt:lpstr>
      <vt:lpstr>March 18,2013</vt:lpstr>
      <vt:lpstr>Awards</vt:lpstr>
      <vt:lpstr>Rejin Sortijas</vt:lpstr>
      <vt:lpstr>Michael Gabriel</vt:lpstr>
      <vt:lpstr>Kristel Catolico</vt:lpstr>
      <vt:lpstr>“Great teams do not hold back with one another. They are unafraid to air their dirty laundry. They admit their mistakes, their weaknesses, and their concerns without fear of reprisal.” </vt:lpstr>
      <vt:lpstr>Slide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Janeen Ferreria</dc:creator>
  <cp:lastModifiedBy>Myrene</cp:lastModifiedBy>
  <cp:revision>31</cp:revision>
  <dcterms:created xsi:type="dcterms:W3CDTF">2013-04-10T17:06:12Z</dcterms:created>
  <dcterms:modified xsi:type="dcterms:W3CDTF">2013-04-17T07:47:40Z</dcterms:modified>
</cp:coreProperties>
</file>